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22"/>
  </p:handoutMasterIdLst>
  <p:sldIdLst>
    <p:sldId id="256" r:id="rId4"/>
    <p:sldId id="416" r:id="rId6"/>
    <p:sldId id="1885" r:id="rId7"/>
    <p:sldId id="1886" r:id="rId8"/>
    <p:sldId id="1899" r:id="rId9"/>
    <p:sldId id="1887" r:id="rId10"/>
    <p:sldId id="1888" r:id="rId11"/>
    <p:sldId id="1898" r:id="rId12"/>
    <p:sldId id="1890" r:id="rId13"/>
    <p:sldId id="1891" r:id="rId14"/>
    <p:sldId id="1892" r:id="rId15"/>
    <p:sldId id="1900" r:id="rId16"/>
    <p:sldId id="1893" r:id="rId17"/>
    <p:sldId id="1894" r:id="rId18"/>
    <p:sldId id="1895" r:id="rId19"/>
    <p:sldId id="1896" r:id="rId20"/>
    <p:sldId id="391" r:id="rId21"/>
  </p:sldIdLst>
  <p:sldSz cx="9144000" cy="5143500" type="screen16x9"/>
  <p:notesSz cx="6845300" cy="939609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MS PGothic" charset="0"/>
        <a:cs typeface="MS PGothic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MS PGothic" charset="0"/>
        <a:cs typeface="MS PGothic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MS PGothic" charset="0"/>
        <a:cs typeface="MS PGothic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MS PGothic" charset="0"/>
        <a:cs typeface="MS PGothic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MS PGothic" charset="0"/>
        <a:cs typeface="MS PGothic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MS PGothic" charset="0"/>
        <a:cs typeface="MS PGothic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MS PGothic" charset="0"/>
        <a:cs typeface="MS PGothic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MS PGothic" charset="0"/>
        <a:cs typeface="MS PGothic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572" userDrawn="1">
          <p15:clr>
            <a:srgbClr val="A4A3A4"/>
          </p15:clr>
        </p15:guide>
        <p15:guide id="2" pos="28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200FF"/>
    <a:srgbClr val="0000CC"/>
    <a:srgbClr val="A4001D"/>
    <a:srgbClr val="000099"/>
    <a:srgbClr val="A40508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99" autoAdjust="0"/>
    <p:restoredTop sz="95865" autoAdjust="0"/>
  </p:normalViewPr>
  <p:slideViewPr>
    <p:cSldViewPr showGuides="1">
      <p:cViewPr varScale="1">
        <p:scale>
          <a:sx n="151" d="100"/>
          <a:sy n="151" d="100"/>
        </p:scale>
        <p:origin x="312" y="152"/>
      </p:cViewPr>
      <p:guideLst>
        <p:guide orient="horz" pos="1572"/>
        <p:guide pos="285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870"/>
        <p:guide pos="21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200">
                <a:latin typeface="Tahoma" panose="020B060403050404020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Tahoma" panose="020B060403050404020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defRPr sz="1200">
                <a:latin typeface="Tahoma" panose="020B060403050404020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Tahoma" panose="020B0604030504040204" charset="0"/>
              </a:defRPr>
            </a:lvl1pPr>
          </a:lstStyle>
          <a:p>
            <a:fld id="{8A029216-D615-3945-A1F3-D96FC886DA62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2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90204" pitchFamily="34" charset="0"/>
        <a:ea typeface="MS PGothic" pitchFamily="-65" charset="-128"/>
        <a:cs typeface="MS PGothic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90204" pitchFamily="34" charset="0"/>
        <a:ea typeface="MS PGothic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90204" pitchFamily="34" charset="0"/>
        <a:ea typeface="MS PGothic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90204" pitchFamily="34" charset="0"/>
        <a:ea typeface="MS PGothic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90204" pitchFamily="34" charset="0"/>
        <a:ea typeface="MS PGothic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 Title:</a:t>
            </a:r>
            <a:r>
              <a:rPr lang="en-US" baseline="0" dirty="0"/>
              <a:t> Uppercase, Calibri size 60, XJTLU Navy</a:t>
            </a:r>
            <a:endParaRPr lang="en-US" baseline="0" dirty="0"/>
          </a:p>
          <a:p>
            <a:r>
              <a:rPr lang="en-US" baseline="0" dirty="0"/>
              <a:t>English Subtitle: Uppercase, Calibri size 36, XJTLU Navy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Title:</a:t>
            </a:r>
            <a:r>
              <a:rPr lang="en-US" baseline="0" dirty="0"/>
              <a:t> Uppercase, Calibri size 60, XJTLU Navy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C7FEE-6B48-4643-BCFB-F13B0E13E171}" type="slidenum">
              <a:rPr lang="en-US" smtClean="0"/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 rot="16200000">
            <a:off x="-2549264" y="2474314"/>
            <a:ext cx="51435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  <p:sp>
        <p:nvSpPr>
          <p:cNvPr id="7" name="Rectangle 4"/>
          <p:cNvSpPr/>
          <p:nvPr/>
        </p:nvSpPr>
        <p:spPr>
          <a:xfrm rot="10800000">
            <a:off x="0" y="5004435"/>
            <a:ext cx="9144000" cy="138589"/>
          </a:xfrm>
          <a:prstGeom prst="rect">
            <a:avLst/>
          </a:prstGeom>
          <a:gradFill>
            <a:gsLst>
              <a:gs pos="100000">
                <a:srgbClr val="CE57C1"/>
              </a:gs>
              <a:gs pos="27000">
                <a:srgbClr val="000044"/>
              </a:gs>
            </a:gsLst>
            <a:lin ang="135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7263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2" y="1200150"/>
            <a:ext cx="7543801" cy="3429000"/>
          </a:xfrm>
        </p:spPr>
        <p:txBody>
          <a:bodyPr/>
          <a:lstStyle>
            <a:lvl1pPr marL="5715" indent="-5715">
              <a:defRPr sz="2100" baseline="0"/>
            </a:lvl1pPr>
            <a:lvl2pPr marL="303530" indent="-190500">
              <a:defRPr sz="1800" baseline="0"/>
            </a:lvl2pPr>
            <a:lvl3pPr marL="386715" indent="-171450">
              <a:defRPr sz="1500" baseline="0"/>
            </a:lvl3pPr>
            <a:lvl4pPr marL="518160" indent="-198755">
              <a:defRPr sz="1200" baseline="0"/>
            </a:lvl4pPr>
            <a:lvl5pPr marL="601345" indent="-179705">
              <a:defRPr sz="105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 rot="16200000">
            <a:off x="-2556759" y="2481809"/>
            <a:ext cx="51435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 rot="16200000" flipV="1">
            <a:off x="-2472584" y="2548889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3"/>
            <a:ext cx="3703320" cy="30175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UltraLight" panose="02000503000000020004"/>
                <a:ea typeface="Helvetica Neue UltraLight" panose="02000503000000020004"/>
                <a:cs typeface="Helvetica Neue UltraLight" panose="02000503000000020004"/>
                <a:sym typeface="Helvetica Neue UltraLight" panose="02000503000000020004"/>
              </a:defRPr>
            </a:lvl1pPr>
            <a:lvl2pPr>
              <a:defRPr>
                <a:latin typeface="Helvetica Neue UltraLight" panose="02000503000000020004"/>
                <a:ea typeface="Helvetica Neue UltraLight" panose="02000503000000020004"/>
                <a:cs typeface="Helvetica Neue UltraLight" panose="02000503000000020004"/>
                <a:sym typeface="Helvetica Neue UltraLight" panose="02000503000000020004"/>
              </a:defRPr>
            </a:lvl2pPr>
            <a:lvl3pPr>
              <a:defRPr>
                <a:latin typeface="Helvetica Neue UltraLight" panose="02000503000000020004"/>
                <a:ea typeface="Helvetica Neue UltraLight" panose="02000503000000020004"/>
                <a:cs typeface="Helvetica Neue UltraLight" panose="02000503000000020004"/>
                <a:sym typeface="Helvetica Neue UltraLight" panose="02000503000000020004"/>
              </a:defRPr>
            </a:lvl3pPr>
            <a:lvl4pPr>
              <a:defRPr>
                <a:latin typeface="Helvetica Neue UltraLight" panose="02000503000000020004"/>
                <a:ea typeface="Helvetica Neue UltraLight" panose="02000503000000020004"/>
                <a:cs typeface="Helvetica Neue UltraLight" panose="02000503000000020004"/>
                <a:sym typeface="Helvetica Neue UltraLight" panose="02000503000000020004"/>
              </a:defRPr>
            </a:lvl4pPr>
            <a:lvl5pPr>
              <a:defRPr>
                <a:latin typeface="Helvetica Neue UltraLight" panose="02000503000000020004"/>
                <a:ea typeface="Helvetica Neue UltraLight" panose="02000503000000020004"/>
                <a:cs typeface="Helvetica Neue UltraLight" panose="02000503000000020004"/>
                <a:sym typeface="Helvetica Neue UltraLight" panose="02000503000000020004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showMasterSp="0">
  <p:cSld name="Complete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5" Type="http://schemas.openxmlformats.org/officeDocument/2006/relationships/theme" Target="../theme/theme2.xml"/><Relationship Id="rId14" Type="http://schemas.openxmlformats.org/officeDocument/2006/relationships/image" Target="../media/image2.png"/><Relationship Id="rId13" Type="http://schemas.openxmlformats.org/officeDocument/2006/relationships/image" Target="../media/image1.emf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2518606" y="2473636"/>
            <a:ext cx="51435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84301"/>
            <a:ext cx="7543801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2" y="4844840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4844840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5" y="4844840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90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29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anose="020F0502020204030204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45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anose="020F0502020204030204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61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anose="020F0502020204030204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77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anose="020F0502020204030204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65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anose="020F0502020204030204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725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anose="020F0502020204030204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22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anose="020F0502020204030204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8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anose="020F0502020204030204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12407"/>
            <a:ext cx="8331200" cy="5400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02494"/>
            <a:ext cx="8229600" cy="3707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CDC23-E565-C848-9AF6-12BD09C53D9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7771B2-D7F7-364E-B6F3-F7FE93606BCE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3">
            <a:alphaModFix amt="7000"/>
            <a:duotone>
              <a:prstClr val="black"/>
              <a:schemeClr val="accent2">
                <a:tint val="45000"/>
                <a:satMod val="400000"/>
              </a:schemeClr>
            </a:duotone>
            <a:lum bright="-20000" contrast="-40000"/>
          </a:blip>
          <a:stretch>
            <a:fillRect/>
          </a:stretch>
        </p:blipFill>
        <p:spPr>
          <a:xfrm>
            <a:off x="7383145" y="-4286"/>
            <a:ext cx="1830070" cy="5169694"/>
          </a:xfrm>
          <a:prstGeom prst="rect">
            <a:avLst/>
          </a:prstGeom>
        </p:spPr>
      </p:pic>
      <p:pic>
        <p:nvPicPr>
          <p:cNvPr id="12" name="Picture 11" descr="Shield-navy(rgb for online)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531" y="4446764"/>
            <a:ext cx="356139" cy="333393"/>
          </a:xfrm>
          <a:prstGeom prst="rect">
            <a:avLst/>
          </a:prstGeom>
        </p:spPr>
      </p:pic>
      <p:sp>
        <p:nvSpPr>
          <p:cNvPr id="9" name="Rectangle 4"/>
          <p:cNvSpPr/>
          <p:nvPr/>
        </p:nvSpPr>
        <p:spPr>
          <a:xfrm rot="10800000">
            <a:off x="0" y="5004435"/>
            <a:ext cx="9144000" cy="138589"/>
          </a:xfrm>
          <a:prstGeom prst="rect">
            <a:avLst/>
          </a:prstGeom>
          <a:gradFill>
            <a:gsLst>
              <a:gs pos="100000">
                <a:srgbClr val="CE57C1"/>
              </a:gs>
              <a:gs pos="27000">
                <a:srgbClr val="000044"/>
              </a:gs>
            </a:gsLst>
            <a:lin ang="135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u="none" strike="noStrike" kern="1200" cap="all" spc="0" normalizeH="0">
          <a:solidFill>
            <a:schemeClr val="tx1"/>
          </a:solidFill>
          <a:uFillTx/>
          <a:latin typeface="Times New Roman" panose="02020503050405090304" pitchFamily="18" charset="0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Times New Roman Regular" panose="02020503050405090304" charset="0"/>
          <a:ea typeface="+mn-ea"/>
          <a:cs typeface="Times New Roman Regular" panose="02020503050405090304" charset="0"/>
        </a:defRPr>
      </a:lvl1pPr>
      <a:lvl2pPr marL="557530" indent="-214630" algn="l" defTabSz="342900" rtl="0" eaLnBrk="1" latinLnBrk="0" hangingPunct="1">
        <a:spcBef>
          <a:spcPct val="20000"/>
        </a:spcBef>
        <a:buFont typeface="Arial" panose="020B0604020202090204"/>
        <a:buChar char="–"/>
        <a:defRPr sz="2100" kern="1200">
          <a:solidFill>
            <a:schemeClr val="tx1"/>
          </a:solidFill>
          <a:latin typeface="Times New Roman Regular" panose="02020503050405090304" charset="0"/>
          <a:ea typeface="+mn-ea"/>
          <a:cs typeface="Times New Roman Regular" panose="02020503050405090304" charset="0"/>
        </a:defRPr>
      </a:lvl2pPr>
      <a:lvl3pPr marL="857250" indent="-171450" algn="l" defTabSz="342900" rtl="0" eaLnBrk="1" latinLnBrk="0" hangingPunct="1">
        <a:spcBef>
          <a:spcPct val="200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Times New Roman Regular" panose="02020503050405090304" charset="0"/>
          <a:ea typeface="+mn-ea"/>
          <a:cs typeface="Times New Roman Regular" panose="02020503050405090304" charset="0"/>
        </a:defRPr>
      </a:lvl3pPr>
      <a:lvl4pPr marL="1200150" indent="-171450" algn="l" defTabSz="342900" rtl="0" eaLnBrk="1" latinLnBrk="0" hangingPunct="1">
        <a:spcBef>
          <a:spcPct val="20000"/>
        </a:spcBef>
        <a:buFont typeface="Arial" panose="020B0604020202090204"/>
        <a:buChar char="–"/>
        <a:defRPr sz="1500" kern="1200">
          <a:solidFill>
            <a:schemeClr val="tx1"/>
          </a:solidFill>
          <a:latin typeface="Times New Roman Regular" panose="02020503050405090304" charset="0"/>
          <a:ea typeface="+mn-ea"/>
          <a:cs typeface="Times New Roman Regular" panose="02020503050405090304" charset="0"/>
        </a:defRPr>
      </a:lvl4pPr>
      <a:lvl5pPr marL="1543050" indent="-171450" algn="l" defTabSz="342900" rtl="0" eaLnBrk="1" latinLnBrk="0" hangingPunct="1">
        <a:spcBef>
          <a:spcPct val="20000"/>
        </a:spcBef>
        <a:buFont typeface="Arial" panose="020B0604020202090204"/>
        <a:buChar char="»"/>
        <a:defRPr sz="1500" kern="1200">
          <a:solidFill>
            <a:schemeClr val="tx1"/>
          </a:solidFill>
          <a:latin typeface="Times New Roman Regular" panose="02020503050405090304" charset="0"/>
          <a:ea typeface="+mn-ea"/>
          <a:cs typeface="Times New Roman Regular" panose="02020503050405090304" charset="0"/>
        </a:defRPr>
      </a:lvl5pPr>
      <a:lvl6pPr marL="1885950" indent="-171450" algn="l" defTabSz="342900" rtl="0" eaLnBrk="1" latinLnBrk="0" hangingPunct="1">
        <a:spcBef>
          <a:spcPct val="20000"/>
        </a:spcBef>
        <a:buFont typeface="Arial" panose="020B0604020202090204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 panose="020B0604020202090204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 panose="020B0604020202090204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 panose="020B0604020202090204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5.png"/><Relationship Id="rId1" Type="http://schemas.openxmlformats.org/officeDocument/2006/relationships/tags" Target="../tags/tag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3.xml"/><Relationship Id="rId5" Type="http://schemas.openxmlformats.org/officeDocument/2006/relationships/hyperlink" Target="http://www.xjtlu.edu.cn/en/" TargetMode="External"/><Relationship Id="rId4" Type="http://schemas.openxmlformats.org/officeDocument/2006/relationships/image" Target="../media/image18.jpeg"/><Relationship Id="rId3" Type="http://schemas.openxmlformats.org/officeDocument/2006/relationships/image" Target="../media/image17.png"/><Relationship Id="rId2" Type="http://schemas.openxmlformats.org/officeDocument/2006/relationships/image" Target="../media/image3.emf"/><Relationship Id="rId1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jpeg"/><Relationship Id="rId8" Type="http://schemas.openxmlformats.org/officeDocument/2006/relationships/image" Target="../media/image10.jpeg"/><Relationship Id="rId7" Type="http://schemas.openxmlformats.org/officeDocument/2006/relationships/image" Target="../media/image9.jpeg"/><Relationship Id="rId6" Type="http://schemas.openxmlformats.org/officeDocument/2006/relationships/image" Target="../media/image8.jpeg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3" Type="http://schemas.openxmlformats.org/officeDocument/2006/relationships/slideLayout" Target="../slideLayouts/slideLayout13.xml"/><Relationship Id="rId12" Type="http://schemas.openxmlformats.org/officeDocument/2006/relationships/image" Target="../media/image14.jpeg"/><Relationship Id="rId11" Type="http://schemas.openxmlformats.org/officeDocument/2006/relationships/image" Target="../media/image13.jpeg"/><Relationship Id="rId10" Type="http://schemas.openxmlformats.org/officeDocument/2006/relationships/image" Target="../media/image12.jpeg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370" y="1056005"/>
            <a:ext cx="7694930" cy="1315085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Natur</a:t>
            </a:r>
            <a:r>
              <a:rPr lang="en-US" altLang="zh-CN" sz="3200" dirty="0"/>
              <a:t>al Language Processing</a:t>
            </a:r>
            <a:br>
              <a:rPr lang="en-US" altLang="zh-CN" sz="3200" dirty="0"/>
            </a:br>
            <a:r>
              <a:rPr lang="en-US" altLang="zh-CN" sz="3200" dirty="0">
                <a:solidFill>
                  <a:srgbClr val="000044"/>
                </a:solidFill>
                <a:cs typeface="DIN-Regular"/>
                <a:sym typeface="+mn-ea"/>
              </a:rPr>
              <a:t>DTS305TC</a:t>
            </a:r>
            <a:endParaRPr lang="en-US" altLang="zh-CN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22859" y="3635858"/>
            <a:ext cx="1733550" cy="370813"/>
          </a:xfrm>
          <a:prstGeom prst="rect">
            <a:avLst/>
          </a:prstGeom>
        </p:spPr>
      </p:pic>
      <p:sp>
        <p:nvSpPr>
          <p:cNvPr id="9" name="Subtitle 2"/>
          <p:cNvSpPr txBox="1"/>
          <p:nvPr/>
        </p:nvSpPr>
        <p:spPr>
          <a:xfrm>
            <a:off x="2815937" y="2370501"/>
            <a:ext cx="3600450" cy="810802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350" cap="all" dirty="0" err="1">
                <a:solidFill>
                  <a:srgbClr val="000044"/>
                </a:solidFill>
                <a:cs typeface="DIN-Regular"/>
              </a:rPr>
              <a:t>Huakang</a:t>
            </a:r>
            <a:r>
              <a:rPr lang="zh-CN" altLang="en-US" sz="135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350" cap="all" dirty="0">
                <a:solidFill>
                  <a:srgbClr val="000044"/>
                </a:solidFill>
                <a:cs typeface="DIN-Regular"/>
              </a:rPr>
              <a:t>Li</a:t>
            </a:r>
            <a:endParaRPr lang="en-US" altLang="zh-CN" sz="1350" cap="all" dirty="0">
              <a:solidFill>
                <a:srgbClr val="000044"/>
              </a:solidFill>
              <a:cs typeface="DIN-Regular"/>
            </a:endParaRPr>
          </a:p>
          <a:p>
            <a:r>
              <a:rPr lang="en-US" altLang="zh-CN" sz="1350" cap="all" dirty="0" err="1">
                <a:solidFill>
                  <a:srgbClr val="000044"/>
                </a:solidFill>
                <a:cs typeface="DIN-Regular"/>
              </a:rPr>
              <a:t>Huakang.li@xjtlu.edu.cn</a:t>
            </a:r>
            <a:endParaRPr lang="en-US" altLang="zh-CN" sz="1350" cap="all" dirty="0">
              <a:solidFill>
                <a:srgbClr val="000044"/>
              </a:solidFill>
              <a:cs typeface="DIN-Regular"/>
            </a:endParaRPr>
          </a:p>
          <a:p>
            <a:r>
              <a:rPr lang="en-US" altLang="zh-CN" sz="1350" cap="all" dirty="0">
                <a:solidFill>
                  <a:srgbClr val="000044"/>
                </a:solidFill>
                <a:cs typeface="DIN-Regular"/>
              </a:rPr>
              <a:t>School</a:t>
            </a:r>
            <a:r>
              <a:rPr lang="zh-CN" altLang="en-US" sz="135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350" cap="all" dirty="0">
                <a:solidFill>
                  <a:srgbClr val="000044"/>
                </a:solidFill>
                <a:cs typeface="DIN-Regular"/>
              </a:rPr>
              <a:t>of</a:t>
            </a:r>
            <a:r>
              <a:rPr lang="zh-CN" altLang="en-US" sz="135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350" cap="all" dirty="0">
                <a:solidFill>
                  <a:srgbClr val="000044"/>
                </a:solidFill>
                <a:cs typeface="DIN-Regular"/>
              </a:rPr>
              <a:t>AI</a:t>
            </a:r>
            <a:r>
              <a:rPr lang="zh-CN" altLang="en-US" sz="135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350" cap="all" dirty="0">
                <a:solidFill>
                  <a:srgbClr val="000044"/>
                </a:solidFill>
                <a:cs typeface="DIN-Regular"/>
              </a:rPr>
              <a:t>and</a:t>
            </a:r>
            <a:r>
              <a:rPr lang="zh-CN" altLang="en-US" sz="135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350" cap="all" dirty="0">
                <a:solidFill>
                  <a:srgbClr val="000044"/>
                </a:solidFill>
                <a:cs typeface="DIN-Regular"/>
              </a:rPr>
              <a:t>Advanced</a:t>
            </a:r>
            <a:r>
              <a:rPr lang="zh-CN" altLang="en-US" sz="135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350" cap="all" dirty="0">
                <a:solidFill>
                  <a:srgbClr val="000044"/>
                </a:solidFill>
                <a:cs typeface="DIN-Regular"/>
              </a:rPr>
              <a:t>Computing</a:t>
            </a:r>
            <a:endParaRPr lang="en-US" sz="1350" cap="all" dirty="0">
              <a:solidFill>
                <a:srgbClr val="000044"/>
              </a:solidFill>
              <a:cs typeface="DIN-Regular"/>
            </a:endParaRPr>
          </a:p>
          <a:p>
            <a:endParaRPr lang="en-US" sz="1350" cap="all" dirty="0">
              <a:solidFill>
                <a:srgbClr val="000044"/>
              </a:solidFill>
              <a:cs typeface="DIN-Regula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03"/>
    </mc:Choice>
    <mc:Fallback>
      <p:transition spd="slow" advTm="2010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Learning Outcomes</a:t>
            </a:r>
            <a:endParaRPr lang="en-US" dirty="0"/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495300" y="742950"/>
            <a:ext cx="8153400" cy="4114800"/>
          </a:xfrm>
        </p:spPr>
        <p:txBody>
          <a:bodyPr/>
          <a:lstStyle/>
          <a:p>
            <a:pPr algn="just"/>
            <a:r>
              <a:rPr lang="en-US" dirty="0"/>
              <a:t>A	Understand the basic concepts and techniques of Natural Language Processing.</a:t>
            </a:r>
            <a:endParaRPr lang="en-US" dirty="0"/>
          </a:p>
          <a:p>
            <a:pPr algn="just"/>
            <a:r>
              <a:rPr lang="en-US" dirty="0"/>
              <a:t>B	Apply statistical and machine learning techniques to process and analyse large-scale textual data.</a:t>
            </a:r>
            <a:endParaRPr lang="en-US" dirty="0"/>
          </a:p>
          <a:p>
            <a:pPr algn="just"/>
            <a:r>
              <a:rPr lang="en-US" dirty="0"/>
              <a:t>C	Implement deep learning models and evaluate them based on performance metrics.</a:t>
            </a:r>
            <a:endParaRPr lang="en-US" dirty="0"/>
          </a:p>
          <a:p>
            <a:pPr algn="just"/>
            <a:r>
              <a:rPr lang="en-US" dirty="0"/>
              <a:t>D	Develop skills of using NLP models and techniques in real-world applications.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Assessment Details</a:t>
            </a:r>
            <a:endParaRPr lang="en-US" dirty="0"/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495300" y="742950"/>
            <a:ext cx="8153400" cy="1759585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1800" dirty="0"/>
              <a:t>Coursework must be submitted on-line, and no later than the following date: </a:t>
            </a:r>
            <a:r>
              <a:rPr lang="en-US" sz="1800" dirty="0">
                <a:highlight>
                  <a:srgbClr val="FFFF00"/>
                </a:highlight>
              </a:rPr>
              <a:t>Coursework 1</a:t>
            </a:r>
            <a:r>
              <a:rPr lang="en-US" sz="1800" dirty="0"/>
              <a:t> : </a:t>
            </a:r>
            <a:endParaRPr lang="en-US" sz="1800" dirty="0"/>
          </a:p>
          <a:p>
            <a:pPr lvl="1" algn="just"/>
            <a:r>
              <a:rPr lang="en-US" sz="1575" dirty="0">
                <a:solidFill>
                  <a:srgbClr val="FF0000"/>
                </a:solidFill>
              </a:rPr>
              <a:t>Group </a:t>
            </a:r>
            <a:r>
              <a:rPr lang="en-US" sz="1575" dirty="0">
                <a:solidFill>
                  <a:srgbClr val="FF0000"/>
                </a:solidFill>
              </a:rPr>
              <a:t>Report</a:t>
            </a:r>
            <a:r>
              <a:rPr lang="en-US" sz="1575" dirty="0"/>
              <a:t>: 5 pm China time (UTC+8 Beijing) on </a:t>
            </a:r>
            <a:r>
              <a:rPr lang="en-US" sz="1575" dirty="0">
                <a:solidFill>
                  <a:srgbClr val="FF0000"/>
                </a:solidFill>
              </a:rPr>
              <a:t>Sat. 19th. Oct. 2024</a:t>
            </a:r>
            <a:endParaRPr lang="en-US" sz="1575" dirty="0"/>
          </a:p>
          <a:p>
            <a:pPr lvl="1" algn="just"/>
            <a:r>
              <a:rPr lang="en-US" sz="1575" dirty="0">
                <a:solidFill>
                  <a:srgbClr val="FF0000"/>
                </a:solidFill>
              </a:rPr>
              <a:t>Peer Assessment</a:t>
            </a:r>
            <a:r>
              <a:rPr lang="en-US" sz="1575" dirty="0"/>
              <a:t> : 5 pm China time (UTC+8 Beijing) on </a:t>
            </a:r>
            <a:r>
              <a:rPr lang="en-US" sz="1575" dirty="0">
                <a:solidFill>
                  <a:srgbClr val="FF0000"/>
                </a:solidFill>
              </a:rPr>
              <a:t>Sat. 26th. Oct. 2024</a:t>
            </a:r>
            <a:endParaRPr lang="en-US" sz="1575" dirty="0"/>
          </a:p>
          <a:p>
            <a:pPr algn="just"/>
            <a:r>
              <a:rPr lang="en-US" sz="1800" dirty="0">
                <a:solidFill>
                  <a:schemeClr val="tx1"/>
                </a:solidFill>
                <a:highlight>
                  <a:srgbClr val="FFFF00"/>
                </a:highlight>
              </a:rPr>
              <a:t>Coursework 2</a:t>
            </a:r>
            <a:r>
              <a:rPr lang="en-US" sz="1800" dirty="0"/>
              <a:t> : 5 pm China time (UTC+8 Beijing) on </a:t>
            </a:r>
            <a:r>
              <a:rPr lang="en-US" sz="1800" dirty="0">
                <a:solidFill>
                  <a:srgbClr val="FF0000"/>
                </a:solidFill>
              </a:rPr>
              <a:t>Sat. 2nd. Nov. 2024</a:t>
            </a:r>
            <a:endParaRPr lang="en-US" sz="1800" dirty="0">
              <a:solidFill>
                <a:srgbClr val="FF0000"/>
              </a:solidFill>
            </a:endParaRPr>
          </a:p>
          <a:p>
            <a:pPr algn="just"/>
            <a:r>
              <a:rPr lang="en-US" sz="1800" dirty="0">
                <a:solidFill>
                  <a:schemeClr val="tx1"/>
                </a:solidFill>
                <a:highlight>
                  <a:srgbClr val="FFFF00"/>
                </a:highlight>
              </a:rPr>
              <a:t>Resit Assessment</a:t>
            </a:r>
            <a:r>
              <a:rPr lang="en-US" sz="1800" dirty="0">
                <a:sym typeface="+mn-ea"/>
              </a:rPr>
              <a:t> : </a:t>
            </a:r>
            <a:r>
              <a:rPr lang="en-US" altLang="zh-CN" sz="1800" dirty="0">
                <a:solidFill>
                  <a:srgbClr val="FF0000"/>
                </a:solidFill>
              </a:rPr>
              <a:t>NO</a:t>
            </a:r>
            <a:endParaRPr lang="en-US" altLang="zh-CN" sz="1800" dirty="0">
              <a:solidFill>
                <a:srgbClr val="FF0000"/>
              </a:solidFill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547370" y="2800350"/>
          <a:ext cx="8070215" cy="1175385"/>
        </p:xfrm>
        <a:graphic>
          <a:graphicData uri="http://schemas.openxmlformats.org/drawingml/2006/table">
            <a:tbl>
              <a:tblPr/>
              <a:tblGrid>
                <a:gridCol w="641350"/>
                <a:gridCol w="981710"/>
                <a:gridCol w="2075180"/>
                <a:gridCol w="1677035"/>
                <a:gridCol w="963930"/>
                <a:gridCol w="1022985"/>
                <a:gridCol w="708025"/>
              </a:tblGrid>
              <a:tr h="5657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Sequence</a:t>
                      </a:r>
                      <a:endParaRPr lang="en-US" altLang="en-US" sz="1000" b="1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Assessment Type </a:t>
                      </a:r>
                      <a:endParaRPr lang="en-US" altLang="en-US" sz="1000" b="1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Method</a:t>
                      </a:r>
                      <a:endParaRPr lang="en-US" altLang="en-US" sz="1000" b="1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Learning Outcomes Assessed</a:t>
                      </a:r>
                      <a:endParaRPr lang="en-US" altLang="en-US" sz="1000" b="1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宋体" charset="0"/>
                          <a:cs typeface="宋体" charset="0"/>
                        </a:rPr>
                        <a:t>Week</a:t>
                      </a:r>
                      <a:endParaRPr lang="en-US" altLang="en-US" sz="1000" b="1"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% of Final Mark</a:t>
                      </a:r>
                      <a:endParaRPr lang="en-US" altLang="en-US" sz="1000" b="1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Resit (Y/N/S)</a:t>
                      </a:r>
                      <a:endParaRPr lang="en-US" altLang="en-US" sz="1000" b="1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6E6"/>
                    </a:solidFill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1</a:t>
                      </a:r>
                      <a:endParaRPr lang="en-US" altLang="en-US" sz="11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CW</a:t>
                      </a:r>
                      <a:endParaRPr lang="en-US" altLang="en-US" sz="11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Group Coursework (Group Assignment)</a:t>
                      </a:r>
                      <a:endParaRPr lang="en-US" altLang="en-US" sz="10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A</a:t>
                      </a:r>
                      <a:r>
                        <a:rPr lang="en-US" sz="1100" b="0">
                          <a:latin typeface="宋体" charset="0"/>
                          <a:cs typeface="宋体" charset="0"/>
                        </a:rPr>
                        <a:t>, </a:t>
                      </a: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B</a:t>
                      </a:r>
                      <a:endParaRPr lang="en-US" altLang="en-US" sz="11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宋体" charset="0"/>
                          <a:cs typeface="宋体" charset="0"/>
                        </a:rPr>
                        <a:t>5</a:t>
                      </a:r>
                      <a:endParaRPr lang="en-US" altLang="en-US" sz="1100" b="0"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40</a:t>
                      </a:r>
                      <a:endParaRPr lang="en-US" altLang="en-US" sz="11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N</a:t>
                      </a:r>
                      <a:endParaRPr lang="en-US" altLang="en-US" sz="11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2</a:t>
                      </a:r>
                      <a:endParaRPr lang="en-US" altLang="en-US" sz="11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CW</a:t>
                      </a:r>
                      <a:endParaRPr lang="en-US" altLang="en-US" sz="11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Individual Coursework (Individual Project)</a:t>
                      </a:r>
                      <a:endParaRPr lang="en-US" altLang="en-US" sz="10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C</a:t>
                      </a:r>
                      <a:r>
                        <a:rPr lang="en-US" sz="1100" b="0">
                          <a:latin typeface="宋体" charset="0"/>
                          <a:cs typeface="宋体" charset="0"/>
                        </a:rPr>
                        <a:t>, </a:t>
                      </a: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D</a:t>
                      </a:r>
                      <a:endParaRPr lang="en-US" altLang="en-US" sz="11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宋体" charset="0"/>
                          <a:cs typeface="宋体" charset="0"/>
                        </a:rPr>
                        <a:t>7</a:t>
                      </a:r>
                      <a:endParaRPr lang="en-US" altLang="en-US" sz="1100" b="0"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60</a:t>
                      </a:r>
                      <a:endParaRPr lang="en-US" altLang="en-US" sz="11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latin typeface="Times New Roman" panose="02020503050405090304" pitchFamily="18" charset="0"/>
                          <a:cs typeface="Times New Roman" panose="02020503050405090304" pitchFamily="18" charset="0"/>
                        </a:rPr>
                        <a:t>N</a:t>
                      </a:r>
                      <a:endParaRPr lang="en-US" altLang="en-US" sz="1100" b="0">
                        <a:latin typeface="Times New Roman" panose="02020503050405090304" pitchFamily="18" charset="0"/>
                        <a:ea typeface="Times New Roman" panose="02020503050405090304" pitchFamily="18" charset="0"/>
                        <a:cs typeface="Times New Roman" panose="02020503050405090304" pitchFamily="18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Grouping </a:t>
            </a:r>
            <a:r>
              <a:rPr lang="en-US" altLang="zh-CN"/>
              <a:t>information</a:t>
            </a: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07771B2-D7F7-364E-B6F3-F7FE93606BCE}" type="slidenum">
              <a:rPr lang="en-US" smtClean="0"/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33400" y="819150"/>
            <a:ext cx="5172710" cy="3886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Methods of Learning and Teaching</a:t>
            </a:r>
            <a:endParaRPr lang="en-US" dirty="0"/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495300" y="742950"/>
            <a:ext cx="8153400" cy="4117975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1800" dirty="0"/>
              <a:t>The teaching philosophy of the module follows very much the philosophy of </a:t>
            </a:r>
            <a:r>
              <a:rPr lang="en-US" sz="1800" dirty="0">
                <a:solidFill>
                  <a:srgbClr val="FF0000"/>
                </a:solidFill>
              </a:rPr>
              <a:t>Syntegrative Education</a:t>
            </a:r>
            <a:r>
              <a:rPr lang="en-US" sz="1800" dirty="0"/>
              <a:t>. This has meant that the teaching delivery pattern, which follows more intensive </a:t>
            </a:r>
            <a:r>
              <a:rPr lang="en-US" sz="1800" dirty="0">
                <a:solidFill>
                  <a:srgbClr val="FF0000"/>
                </a:solidFill>
              </a:rPr>
              <a:t>block teaching</a:t>
            </a:r>
            <a:r>
              <a:rPr lang="en-US" sz="1800" dirty="0"/>
              <a:t>, allows more meaningful contribution from </a:t>
            </a:r>
            <a:r>
              <a:rPr lang="en-US" sz="1800" dirty="0">
                <a:solidFill>
                  <a:srgbClr val="FF0000"/>
                </a:solidFill>
              </a:rPr>
              <a:t>industry partners</a:t>
            </a:r>
            <a:r>
              <a:rPr lang="en-US" sz="1800" dirty="0"/>
              <a:t>. This philosophy is carried through also in </a:t>
            </a:r>
            <a:r>
              <a:rPr lang="en-US" sz="1800" dirty="0">
                <a:solidFill>
                  <a:srgbClr val="FF0000"/>
                </a:solidFill>
              </a:rPr>
              <a:t>terms of assessment</a:t>
            </a:r>
            <a:r>
              <a:rPr lang="en-US" sz="1800" dirty="0"/>
              <a:t>, with reduction on the use of exams and increase in coursework, especially </a:t>
            </a:r>
            <a:r>
              <a:rPr lang="en-US" sz="1800" dirty="0">
                <a:solidFill>
                  <a:srgbClr val="FF0000"/>
                </a:solidFill>
              </a:rPr>
              <a:t>problem-based assessments</a:t>
            </a:r>
            <a:r>
              <a:rPr lang="en-US" sz="1800" dirty="0"/>
              <a:t> that are project focused. The delivery pattern provides space in the semester for students to concentrate on completing the assessments. </a:t>
            </a:r>
            <a:endParaRPr lang="en-US" sz="1800" dirty="0"/>
          </a:p>
          <a:p>
            <a:pPr algn="just"/>
            <a:r>
              <a:rPr lang="en-US" sz="1800" dirty="0"/>
              <a:t>This module will be delivered by a combination of formal </a:t>
            </a:r>
            <a:r>
              <a:rPr lang="en-US" sz="1800" dirty="0">
                <a:solidFill>
                  <a:srgbClr val="FF0000"/>
                </a:solidFill>
              </a:rPr>
              <a:t>lectures, seminars, and computer labs</a:t>
            </a:r>
            <a:r>
              <a:rPr lang="en-US" sz="1800" dirty="0"/>
              <a:t>. The </a:t>
            </a:r>
            <a:r>
              <a:rPr lang="en-US" sz="1800" dirty="0">
                <a:solidFill>
                  <a:srgbClr val="FF0000"/>
                </a:solidFill>
              </a:rPr>
              <a:t>lectures</a:t>
            </a:r>
            <a:r>
              <a:rPr lang="en-US" sz="1800" dirty="0"/>
              <a:t> cover the content outlined in the syllabus, introducing natural language processing topics. </a:t>
            </a:r>
            <a:r>
              <a:rPr lang="en-US" sz="1800" dirty="0">
                <a:solidFill>
                  <a:srgbClr val="FF0000"/>
                </a:solidFill>
              </a:rPr>
              <a:t>Labs</a:t>
            </a:r>
            <a:r>
              <a:rPr lang="en-US" sz="1800" dirty="0"/>
              <a:t> are designed to equip students with essential programming skills in module-related areas. Through hands-on </a:t>
            </a:r>
            <a:r>
              <a:rPr lang="en-US" sz="1800" dirty="0">
                <a:solidFill>
                  <a:srgbClr val="FF0000"/>
                </a:solidFill>
              </a:rPr>
              <a:t>group assignments</a:t>
            </a:r>
            <a:r>
              <a:rPr lang="en-US" sz="1800" dirty="0"/>
              <a:t> and </a:t>
            </a:r>
            <a:r>
              <a:rPr lang="en-US" sz="1800" dirty="0">
                <a:solidFill>
                  <a:srgbClr val="FF0000"/>
                </a:solidFill>
              </a:rPr>
              <a:t>individual project</a:t>
            </a:r>
            <a:r>
              <a:rPr lang="en-US" sz="1800" dirty="0"/>
              <a:t>, students gain practical experience in implementing and experimenting with natural language processing algorithms and undertaking independent study and research on natural language processing problems.</a:t>
            </a:r>
            <a:endParaRPr lang="en-US" sz="18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Syllabus and Teaching Plan</a:t>
            </a:r>
            <a:endParaRPr lang="en-US" dirty="0"/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556895" y="890270"/>
          <a:ext cx="8087360" cy="3808095"/>
        </p:xfrm>
        <a:graphic>
          <a:graphicData uri="http://schemas.openxmlformats.org/drawingml/2006/table">
            <a:tbl>
              <a:tblPr/>
              <a:tblGrid>
                <a:gridCol w="1994535"/>
                <a:gridCol w="1212850"/>
                <a:gridCol w="3140710"/>
                <a:gridCol w="959485"/>
                <a:gridCol w="779780"/>
              </a:tblGrid>
              <a:tr h="3016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Number and/or Date</a:t>
                      </a:r>
                      <a:endParaRPr lang="en-US" altLang="en-US" sz="900" b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Lecture/Seminar/Field Trip/Other</a:t>
                      </a:r>
                      <a:endParaRPr lang="en-US" altLang="en-US" sz="900" b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Topic/Theme/Title</a:t>
                      </a:r>
                      <a:endParaRPr lang="en-US" altLang="en-US" sz="900" b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Lecturer/Instructor</a:t>
                      </a:r>
                      <a:endParaRPr lang="en-US" altLang="en-US" sz="900" b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900" b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Pre-reading</a:t>
                      </a:r>
                      <a:endParaRPr lang="en-US" altLang="en-US" sz="900" b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</a:tr>
              <a:tr h="33972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1/D1Monday10:00-12:00am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 1TC-FG-2001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Introduction to Natural Language Processing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altLang="en-US" sz="10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Chapter 1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21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1/D2Wednesday10:00-12:00am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 2TC-FG-2001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-Textual formats and sources, e.g., social media, APIs, web scraping-Tokenization, stemming and lemmatization.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altLang="en-US" sz="10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Chapter 2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2/D1Monday10:00-12:00am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 3TC-FG-2001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-bag-of-words representation-TF-IDF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altLang="en-US" sz="10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Chapter 3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84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2/D2Wednesday10:00-12:00am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 4TC-FG-2001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-Text/Document Classification-Text Clustering, Topic Modelling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altLang="en-US" sz="10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Chapter 4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3/D1Monday10:00-12:00am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 5TC-FG-2001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-Information Retrieval-Named Entity Recognition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altLang="en-US" sz="10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Chapter 5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0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3/D2Wednesday10:00-12:00am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 6TC-FG-2001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-Word embeddings-Recurrent Neural Networks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altLang="en-US" sz="10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Chapter 6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4/D1Monday10:00-12:00am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 7TC-FG-2001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-Convolutional Neural Networks-Transformer, BERT and GPT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altLang="en-US" sz="10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Chapter 7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0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4/D2Wednesday10:00-12:00am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 8TC-FG-2001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-Sentiment Analysis-Machine Translation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altLang="en-US" sz="10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Chapter 8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0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5/D1Monday10:00-12:00am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 9TC-FG-2001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-Document SummarizationDomain-Specific NLP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altLang="en-US" sz="10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Chapter 9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972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5/D2Wednesday10:00-12:00am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 9TC-FG-2001</a:t>
                      </a:r>
                      <a:endParaRPr lang="en-US" altLang="en-US" sz="9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-NLP summarization-Technology conclusion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altLang="en-US" sz="1000" b="0" i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900" b="0" i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Chapter 10</a:t>
                      </a:r>
                      <a:endParaRPr lang="en-US" altLang="en-US" sz="900" b="0" i="1">
                        <a:latin typeface="Times New Roman Regular" panose="02020503050405090304" charset="0"/>
                        <a:ea typeface="PMingLiU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Lab schedule &amp; seminar</a:t>
            </a:r>
            <a:endParaRPr lang="en-US" dirty="0"/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757555" y="1133475"/>
          <a:ext cx="7852410" cy="2550160"/>
        </p:xfrm>
        <a:graphic>
          <a:graphicData uri="http://schemas.openxmlformats.org/drawingml/2006/table">
            <a:tbl>
              <a:tblPr/>
              <a:tblGrid>
                <a:gridCol w="1194435"/>
                <a:gridCol w="1060450"/>
                <a:gridCol w="1821180"/>
                <a:gridCol w="1038860"/>
                <a:gridCol w="2737485"/>
              </a:tblGrid>
              <a:tr h="2044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Student Group</a:t>
                      </a:r>
                      <a:endParaRPr lang="en-US" altLang="en-US" sz="10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Time</a:t>
                      </a:r>
                      <a:endParaRPr lang="en-US" altLang="en-US" sz="10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Day</a:t>
                      </a:r>
                      <a:endParaRPr lang="en-US" altLang="en-US" sz="10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Venue</a:t>
                      </a:r>
                      <a:endParaRPr lang="en-US" altLang="en-US" sz="10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Lecturer/Instructor</a:t>
                      </a:r>
                      <a:endParaRPr lang="en-US" altLang="en-US" sz="10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</a:tr>
              <a:tr h="42100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Group 1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13-15pm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Week1-5 / Mondays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TC-D-3001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sz="1200" b="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 &amp;TA1 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481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Group 1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16-18pm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1-5 / Wednesday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TC-D-3001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sz="1200" b="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 &amp;TA1 &amp;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481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Group 2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15-17pm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Week1-5 / Mondays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TC-D-3001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MD MARUF HASAN</a:t>
                      </a:r>
                      <a:endParaRPr lang="en-US" sz="1200" b="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 &amp;TA3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44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Group 2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09-11am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1-5 / Thursday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TC-D-3001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MD MARUF HASAN</a:t>
                      </a:r>
                      <a:endParaRPr lang="en-US" sz="1200" b="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 &amp;TA3 &amp;TA4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481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Group 3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16-18pm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Week1-5 / Tuesday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TC-D-3001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Qi CHEN</a:t>
                      </a:r>
                      <a:endParaRPr lang="en-US" sz="1200" b="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 Jingxuan </a:t>
                      </a: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Liu</a:t>
                      </a:r>
                      <a:endParaRPr lang="en-US" sz="1200" b="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481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Group 3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11-13am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1-5/ Thursday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TC-D-3001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Qi CHEN</a:t>
                      </a:r>
                      <a:endParaRPr lang="en-US" sz="1200" b="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 &amp;TA5&amp; TA6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685800" y="74295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"/>
            </a:pPr>
            <a:r>
              <a:rPr lang="en-US" altLang="zh-CN" sz="1800">
                <a:latin typeface="Times New Roman Regular" panose="02020503050405090304" charset="0"/>
                <a:cs typeface="Times New Roman Regular" panose="02020503050405090304" charset="0"/>
              </a:rPr>
              <a:t>Labs</a:t>
            </a:r>
            <a:endParaRPr lang="en-US" altLang="zh-CN" sz="18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756920" y="371475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"/>
            </a:pPr>
            <a:r>
              <a:rPr lang="en-US" altLang="zh-CN" sz="1800">
                <a:latin typeface="Times New Roman Regular" panose="02020503050405090304" charset="0"/>
                <a:cs typeface="Times New Roman Regular" panose="02020503050405090304" charset="0"/>
              </a:rPr>
              <a:t>Seminar</a:t>
            </a:r>
            <a:endParaRPr lang="en-US" altLang="zh-CN" sz="18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aphicFrame>
        <p:nvGraphicFramePr>
          <p:cNvPr id="6" name="表格 5"/>
          <p:cNvGraphicFramePr/>
          <p:nvPr/>
        </p:nvGraphicFramePr>
        <p:xfrm>
          <a:off x="756920" y="4114165"/>
          <a:ext cx="7821295" cy="518160"/>
        </p:xfrm>
        <a:graphic>
          <a:graphicData uri="http://schemas.openxmlformats.org/drawingml/2006/table">
            <a:tbl>
              <a:tblPr/>
              <a:tblGrid>
                <a:gridCol w="2108200"/>
                <a:gridCol w="2383155"/>
                <a:gridCol w="1524635"/>
                <a:gridCol w="1805305"/>
              </a:tblGrid>
              <a:tr h="3048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Number and/or Date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Lecture/Seminar/Field Trip/Other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Topic/Theme/Title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Lecturer/Instructor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F1F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Week 6Monday10:00-12:00am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SeminarTC-FG-2001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CW Seminar</a:t>
                      </a:r>
                      <a:endParaRPr lang="en-US" altLang="en-US" sz="12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Dr. Huakang LI</a:t>
                      </a:r>
                      <a:endParaRPr lang="en-US" altLang="en-US" sz="1400" b="0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optional textbook</a:t>
            </a:r>
            <a:endParaRPr lang="en-US" dirty="0"/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838200" y="971550"/>
          <a:ext cx="7752715" cy="1001395"/>
        </p:xfrm>
        <a:graphic>
          <a:graphicData uri="http://schemas.openxmlformats.org/drawingml/2006/table">
            <a:tbl>
              <a:tblPr/>
              <a:tblGrid>
                <a:gridCol w="2296795"/>
                <a:gridCol w="2446020"/>
                <a:gridCol w="3009900"/>
              </a:tblGrid>
              <a:tr h="2952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Title</a:t>
                      </a:r>
                      <a:endParaRPr lang="en-US" altLang="en-US" sz="1600" b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D8E6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Author</a:t>
                      </a:r>
                      <a:endParaRPr lang="en-US" altLang="en-US" sz="1600" b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D8E6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1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ISBN/Publisher</a:t>
                      </a:r>
                      <a:endParaRPr lang="en-US" altLang="en-US" sz="1600" b="1">
                        <a:latin typeface="Times New Roman Regular" panose="02020503050405090304" charset="0"/>
                        <a:ea typeface="Arial" panose="020B0604020202090204" pitchFamily="34" charset="0"/>
                        <a:cs typeface="Times New Roman Regular" panose="02020503050405090304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DD8E6"/>
                    </a:solidFill>
                  </a:tcPr>
                </a:tc>
              </a:tr>
              <a:tr h="3530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Speech and Language Processing</a:t>
                      </a:r>
                      <a:endParaRPr lang="en-US" altLang="en-US" sz="1200" b="0">
                        <a:latin typeface="Times New Roman Regular" panose="02020503050405090304" charset="0"/>
                        <a:ea typeface="宋体" charset="0"/>
                        <a:cs typeface="Times New Roman Regular" panose="02020503050405090304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Daniel Jurafsky</a:t>
                      </a:r>
                      <a:endParaRPr lang="en-US" altLang="en-US" sz="1200" b="0">
                        <a:latin typeface="Times New Roman Regular" panose="02020503050405090304" charset="0"/>
                        <a:ea typeface="宋体" charset="0"/>
                        <a:cs typeface="Times New Roman Regular" panose="02020503050405090304" charset="0"/>
                      </a:endParaRPr>
                    </a:p>
                  </a:txBody>
                  <a:tcPr marL="9525" marR="9525" marT="9525" marB="9525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Draft of August 20, 2024</a:t>
                      </a:r>
                      <a:endParaRPr lang="en-US" altLang="en-US" sz="1200" b="0">
                        <a:latin typeface="Times New Roman Regular" panose="02020503050405090304" charset="0"/>
                        <a:ea typeface="Times New Roman" panose="02020503050405090304" pitchFamily="18" charset="0"/>
                        <a:cs typeface="Times New Roman Regular" panose="02020503050405090304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38200" y="2190750"/>
            <a:ext cx="724979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Times New Roman Regular" panose="02020503050405090304" charset="0"/>
                <a:cs typeface="Times New Roman Regular" panose="02020503050405090304" charset="0"/>
              </a:rPr>
              <a:t>Module </a:t>
            </a:r>
            <a:r>
              <a:rPr lang="zh-CN" altLang="en-US" sz="2000">
                <a:latin typeface="Times New Roman Regular" panose="02020503050405090304" charset="0"/>
                <a:cs typeface="Times New Roman Regular" panose="02020503050405090304" charset="0"/>
              </a:rPr>
              <a:t>learning content reference link</a:t>
            </a:r>
            <a:endParaRPr lang="zh-CN" altLang="en-US" sz="20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indent="457200"/>
            <a:r>
              <a:rPr lang="en-US" altLang="zh-CN" sz="2000">
                <a:latin typeface="Times New Roman Regular" panose="02020503050405090304" charset="0"/>
                <a:cs typeface="Times New Roman Regular" panose="02020503050405090304" charset="0"/>
              </a:rPr>
              <a:t>Stanford University</a:t>
            </a:r>
            <a:endParaRPr lang="en-US" altLang="zh-CN" sz="20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indent="457200"/>
            <a:r>
              <a:rPr lang="en-US" altLang="zh-CN" sz="2000">
                <a:latin typeface="Times New Roman Regular" panose="02020503050405090304" charset="0"/>
                <a:cs typeface="Times New Roman Regular" panose="02020503050405090304" charset="0"/>
              </a:rPr>
              <a:t>CS124 : From Language to Information</a:t>
            </a:r>
            <a:endParaRPr lang="zh-CN" altLang="en-US" sz="20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indent="457200"/>
            <a:r>
              <a:rPr lang="zh-CN" altLang="en-US" sz="2000">
                <a:solidFill>
                  <a:srgbClr val="FF0000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https://web.stanford.edu/class/cs124/</a:t>
            </a:r>
            <a:endParaRPr lang="zh-CN" altLang="en-US" sz="2000">
              <a:solidFill>
                <a:srgbClr val="FF0000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19"/>
          <a:stretch>
            <a:fillRect/>
          </a:stretch>
        </p:blipFill>
        <p:spPr>
          <a:xfrm>
            <a:off x="0" y="6350"/>
            <a:ext cx="9144000" cy="251460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802" y="3970977"/>
            <a:ext cx="1317415" cy="281800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3236667" y="2234122"/>
            <a:ext cx="2662167" cy="644978"/>
          </a:xfrm>
          <a:prstGeom prst="rect">
            <a:avLst/>
          </a:prstGeom>
          <a:solidFill>
            <a:srgbClr val="00054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Title 1"/>
          <p:cNvSpPr txBox="1"/>
          <p:nvPr/>
        </p:nvSpPr>
        <p:spPr>
          <a:xfrm>
            <a:off x="2386013" y="2123817"/>
            <a:ext cx="4371975" cy="826889"/>
          </a:xfrm>
          <a:prstGeom prst="rect">
            <a:avLst/>
          </a:prstGeom>
        </p:spPr>
        <p:txBody>
          <a:bodyPr vert="horz" lIns="51435" tIns="25718" rIns="51435" bIns="2571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75" b="1" cap="all" dirty="0">
                <a:solidFill>
                  <a:schemeClr val="bg1"/>
                </a:solidFill>
                <a:latin typeface="Calibri"/>
                <a:cs typeface="Calibri"/>
              </a:rPr>
              <a:t>THANK YOU</a:t>
            </a:r>
            <a:endParaRPr lang="en-US" sz="3375" b="1" cap="all" spc="169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25" name="Subtitle 2"/>
          <p:cNvSpPr txBox="1"/>
          <p:nvPr/>
        </p:nvSpPr>
        <p:spPr>
          <a:xfrm>
            <a:off x="3382213" y="3364089"/>
            <a:ext cx="2370179" cy="533751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20"/>
              </a:lnSpc>
              <a:spcBef>
                <a:spcPts val="0"/>
              </a:spcBef>
              <a:buNone/>
            </a:pPr>
            <a:r>
              <a:rPr lang="en-US" sz="1350" b="1" cap="all" dirty="0">
                <a:solidFill>
                  <a:srgbClr val="000044"/>
                </a:solidFill>
                <a:cs typeface="DIN-Regular"/>
              </a:rPr>
              <a:t>Visit us</a:t>
            </a:r>
            <a:endParaRPr lang="en-US" sz="1350" b="1" cap="all" dirty="0">
              <a:solidFill>
                <a:srgbClr val="000044"/>
              </a:solidFill>
              <a:cs typeface="DIN-Regular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217" y="3214135"/>
            <a:ext cx="553997" cy="553997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3439931" y="3254853"/>
            <a:ext cx="162000" cy="36450"/>
          </a:xfrm>
          <a:prstGeom prst="rect">
            <a:avLst/>
          </a:prstGeom>
          <a:solidFill>
            <a:srgbClr val="BA55A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3" name="Subtitle 2"/>
          <p:cNvSpPr txBox="1"/>
          <p:nvPr/>
        </p:nvSpPr>
        <p:spPr>
          <a:xfrm>
            <a:off x="5740581" y="3360007"/>
            <a:ext cx="2370179" cy="533751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20"/>
              </a:lnSpc>
              <a:spcBef>
                <a:spcPts val="0"/>
              </a:spcBef>
              <a:buNone/>
            </a:pPr>
            <a:r>
              <a:rPr lang="en-US" sz="1350" b="1" cap="all" dirty="0">
                <a:solidFill>
                  <a:srgbClr val="000044"/>
                </a:solidFill>
                <a:cs typeface="DIN-Regular"/>
              </a:rPr>
              <a:t>FOLLOW us</a:t>
            </a:r>
            <a:endParaRPr lang="en-US" sz="1350" b="1" cap="all" dirty="0">
              <a:solidFill>
                <a:srgbClr val="000044"/>
              </a:solidFill>
              <a:cs typeface="DIN-Regula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5798299" y="3254853"/>
            <a:ext cx="162000" cy="36450"/>
          </a:xfrm>
          <a:prstGeom prst="rect">
            <a:avLst/>
          </a:prstGeom>
          <a:solidFill>
            <a:srgbClr val="BA55A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36" name="Group 35"/>
          <p:cNvGrpSpPr/>
          <p:nvPr/>
        </p:nvGrpSpPr>
        <p:grpSpPr>
          <a:xfrm>
            <a:off x="5162170" y="3214138"/>
            <a:ext cx="583358" cy="548171"/>
            <a:chOff x="7496912" y="3906329"/>
            <a:chExt cx="1093174" cy="1027237"/>
          </a:xfrm>
        </p:grpSpPr>
        <p:pic>
          <p:nvPicPr>
            <p:cNvPr id="37" name="Picture 3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558" b="75832"/>
            <a:stretch>
              <a:fillRect/>
            </a:stretch>
          </p:blipFill>
          <p:spPr>
            <a:xfrm>
              <a:off x="7496912" y="3906329"/>
              <a:ext cx="1093174" cy="531499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522" t="-22" r="27371" b="76543"/>
            <a:stretch>
              <a:fillRect/>
            </a:stretch>
          </p:blipFill>
          <p:spPr>
            <a:xfrm>
              <a:off x="7505704" y="4441198"/>
              <a:ext cx="518747" cy="492368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036" t="23779" r="51266" b="51483"/>
            <a:stretch>
              <a:fillRect/>
            </a:stretch>
          </p:blipFill>
          <p:spPr>
            <a:xfrm>
              <a:off x="8078919" y="4414820"/>
              <a:ext cx="509954" cy="518746"/>
            </a:xfrm>
            <a:prstGeom prst="rect">
              <a:avLst/>
            </a:prstGeom>
          </p:spPr>
        </p:pic>
      </p:grpSp>
      <p:sp>
        <p:nvSpPr>
          <p:cNvPr id="41" name="Subtitle 2"/>
          <p:cNvSpPr txBox="1"/>
          <p:nvPr/>
        </p:nvSpPr>
        <p:spPr>
          <a:xfrm>
            <a:off x="3385249" y="3548399"/>
            <a:ext cx="2370179" cy="533751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20"/>
              </a:lnSpc>
              <a:spcBef>
                <a:spcPts val="0"/>
              </a:spcBef>
              <a:buNone/>
            </a:pPr>
            <a:r>
              <a:rPr lang="en-US" sz="675" b="1" cap="all" dirty="0">
                <a:solidFill>
                  <a:srgbClr val="FFFF00"/>
                </a:solidFill>
                <a:cs typeface="DIN-Regular"/>
                <a:hlinkClick r:id="rId5"/>
              </a:rPr>
              <a:t>www.xjtlu.edu.cn</a:t>
            </a:r>
            <a:endParaRPr lang="en-US" sz="620" b="1" cap="all" dirty="0">
              <a:solidFill>
                <a:srgbClr val="FFFF00"/>
              </a:solidFill>
              <a:cs typeface="DIN-Regula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09"/>
    </mc:Choice>
    <mc:Fallback>
      <p:transition spd="slow" advTm="1600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Brief Introduction to the Module</a:t>
            </a:r>
            <a:endParaRPr lang="en-US" dirty="0"/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495300" y="742950"/>
            <a:ext cx="8153400" cy="4114800"/>
          </a:xfrm>
        </p:spPr>
        <p:txBody>
          <a:bodyPr>
            <a:normAutofit fontScale="70000"/>
          </a:bodyPr>
          <a:lstStyle/>
          <a:p>
            <a:pPr algn="just"/>
            <a:r>
              <a:rPr lang="en-US" sz="2800" dirty="0"/>
              <a:t>This advanced module introduces essential principles of Natural Language Processing (NLP), focusing on </a:t>
            </a:r>
            <a:r>
              <a:rPr lang="en-US" sz="2800" dirty="0">
                <a:solidFill>
                  <a:srgbClr val="FF0000"/>
                </a:solidFill>
              </a:rPr>
              <a:t>techniques, algorithms, and applications</a:t>
            </a:r>
            <a:r>
              <a:rPr lang="en-US" sz="2800" dirty="0"/>
              <a:t> that enable computers to process and understand human language. </a:t>
            </a:r>
            <a:endParaRPr lang="en-US" sz="2800" dirty="0"/>
          </a:p>
          <a:p>
            <a:pPr algn="just"/>
            <a:r>
              <a:rPr lang="en-US" sz="2800" dirty="0"/>
              <a:t>It forms a crucial part of the curriculum for students pursuing degrees in data science and related fields, building upon foundational knowledge. </a:t>
            </a:r>
            <a:endParaRPr lang="en-US" sz="2800" dirty="0"/>
          </a:p>
          <a:p>
            <a:pPr algn="just"/>
            <a:r>
              <a:rPr lang="en-US" sz="2800" dirty="0"/>
              <a:t>The module is structured to provide both theoretical understanding and practical skills, with a blend of intensive </a:t>
            </a:r>
            <a:r>
              <a:rPr lang="en-US" sz="2800" dirty="0">
                <a:solidFill>
                  <a:srgbClr val="FF0000"/>
                </a:solidFill>
              </a:rPr>
              <a:t>teaching blocks, seminars, and computer labs</a:t>
            </a:r>
            <a:r>
              <a:rPr lang="en-US" sz="2800" dirty="0"/>
              <a:t>. </a:t>
            </a:r>
            <a:endParaRPr lang="en-US" sz="2800" dirty="0"/>
          </a:p>
          <a:p>
            <a:pPr algn="just"/>
            <a:r>
              <a:rPr lang="en-US" sz="2800" dirty="0"/>
              <a:t>Emphasis is placed on real-world problem-solving using NLP models and techniques, facilitated by hands-on </a:t>
            </a:r>
            <a:r>
              <a:rPr lang="en-US" sz="2800" dirty="0">
                <a:solidFill>
                  <a:srgbClr val="FF0000"/>
                </a:solidFill>
              </a:rPr>
              <a:t>group assignments</a:t>
            </a:r>
            <a:r>
              <a:rPr lang="en-US" sz="2800" dirty="0"/>
              <a:t> and </a:t>
            </a:r>
            <a:r>
              <a:rPr lang="en-US" sz="2800" dirty="0">
                <a:solidFill>
                  <a:srgbClr val="FF0000"/>
                </a:solidFill>
              </a:rPr>
              <a:t>individual projects</a:t>
            </a:r>
            <a:r>
              <a:rPr lang="en-US" sz="2800" dirty="0"/>
              <a:t>, aligning with an educational approach that prioritizes meaningful industry interaction and practical coursework over traditional exams.</a:t>
            </a:r>
            <a:endParaRPr lang="en-US" sz="2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Key Module Information</a:t>
            </a:r>
            <a:endParaRPr lang="en-US" dirty="0"/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495300" y="742950"/>
            <a:ext cx="8153400" cy="4114800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2800" dirty="0"/>
              <a:t>Module name: </a:t>
            </a:r>
            <a:r>
              <a:rPr lang="en-US" sz="2800" dirty="0">
                <a:solidFill>
                  <a:srgbClr val="FF0000"/>
                </a:solidFill>
              </a:rPr>
              <a:t>Natur</a:t>
            </a:r>
            <a:r>
              <a:rPr lang="en-US" sz="2800" dirty="0">
                <a:solidFill>
                  <a:srgbClr val="FF0000"/>
                </a:solidFill>
              </a:rPr>
              <a:t>al Language Processing</a:t>
            </a:r>
            <a:endParaRPr lang="en-US" sz="2800" dirty="0"/>
          </a:p>
          <a:p>
            <a:pPr algn="just"/>
            <a:r>
              <a:rPr lang="en-US" sz="2800" dirty="0"/>
              <a:t>Module code: </a:t>
            </a:r>
            <a:r>
              <a:rPr lang="en-US" sz="2800" dirty="0">
                <a:solidFill>
                  <a:srgbClr val="FF0000"/>
                </a:solidFill>
              </a:rPr>
              <a:t>DTS305TC</a:t>
            </a:r>
            <a:endParaRPr lang="en-US" sz="2800" dirty="0"/>
          </a:p>
          <a:p>
            <a:pPr algn="just"/>
            <a:r>
              <a:rPr lang="en-US" sz="2800" dirty="0"/>
              <a:t>Credit value: </a:t>
            </a:r>
            <a:r>
              <a:rPr lang="en-US" sz="2800" dirty="0">
                <a:solidFill>
                  <a:srgbClr val="FF0000"/>
                </a:solidFill>
              </a:rPr>
              <a:t>5</a:t>
            </a:r>
            <a:endParaRPr lang="en-US" sz="2800" dirty="0">
              <a:solidFill>
                <a:srgbClr val="FF0000"/>
              </a:solidFill>
            </a:endParaRPr>
          </a:p>
          <a:p>
            <a:pPr algn="just"/>
            <a:r>
              <a:rPr lang="en-US" sz="2800" dirty="0"/>
              <a:t>Semester in which the module is taught: </a:t>
            </a:r>
            <a:r>
              <a:rPr lang="en-US" sz="2800" dirty="0">
                <a:solidFill>
                  <a:srgbClr val="FF0000"/>
                </a:solidFill>
              </a:rPr>
              <a:t>Block 1 Semester 1</a:t>
            </a:r>
            <a:endParaRPr lang="en-US" sz="2800" dirty="0"/>
          </a:p>
          <a:p>
            <a:pPr algn="just"/>
            <a:r>
              <a:rPr lang="en-US" sz="2800" dirty="0"/>
              <a:t>Pre-requisites needed for the module: </a:t>
            </a:r>
            <a:r>
              <a:rPr lang="en-US" sz="2800" dirty="0">
                <a:solidFill>
                  <a:srgbClr val="FF0000"/>
                </a:solidFill>
              </a:rPr>
              <a:t>DTS101TC</a:t>
            </a:r>
            <a:endParaRPr lang="en-US" sz="2800" dirty="0"/>
          </a:p>
          <a:p>
            <a:pPr algn="just"/>
            <a:r>
              <a:rPr lang="en-US" sz="2800" dirty="0"/>
              <a:t>Programmes on which the module is shared: </a:t>
            </a:r>
            <a:r>
              <a:rPr lang="en-US" sz="2800" dirty="0">
                <a:solidFill>
                  <a:srgbClr val="FF0000"/>
                </a:solidFill>
              </a:rPr>
              <a:t>BEng Data Science and Big Data Technology with Contemporary Entrepreneurialism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Delivery Schedule</a:t>
            </a:r>
            <a:endParaRPr lang="en-US" dirty="0"/>
          </a:p>
        </p:txBody>
      </p:sp>
      <p:graphicFrame>
        <p:nvGraphicFramePr>
          <p:cNvPr id="3" name="表格 2"/>
          <p:cNvGraphicFramePr/>
          <p:nvPr/>
        </p:nvGraphicFramePr>
        <p:xfrm>
          <a:off x="709930" y="971455"/>
          <a:ext cx="7651750" cy="3400425"/>
        </p:xfrm>
        <a:graphic>
          <a:graphicData uri="http://schemas.openxmlformats.org/drawingml/2006/table">
            <a:tbl>
              <a:tblPr/>
              <a:tblGrid>
                <a:gridCol w="4134485"/>
                <a:gridCol w="3517265"/>
              </a:tblGrid>
              <a:tr h="226695"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 u="sng">
                          <a:solidFill>
                            <a:srgbClr val="FF0000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Lectures</a:t>
                      </a:r>
                      <a:endParaRPr lang="en-US" altLang="en-US" sz="1400" b="1" u="sng">
                        <a:solidFill>
                          <a:srgbClr val="FF0000"/>
                        </a:solidFill>
                        <a:uFill>
                          <a:solidFill>
                            <a:srgbClr val="000000"/>
                          </a:solidFill>
                        </a:u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1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Time (Week </a:t>
                      </a:r>
                      <a:r>
                        <a:rPr lang="en-US" sz="1400" b="1">
                          <a:latin typeface="宋体" charset="0"/>
                          <a:cs typeface="宋体" charset="0"/>
                        </a:rPr>
                        <a:t>1</a:t>
                      </a:r>
                      <a:r>
                        <a:rPr lang="en-US" sz="1400" b="1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-</a:t>
                      </a:r>
                      <a:r>
                        <a:rPr lang="en-US" sz="1400" b="1">
                          <a:latin typeface="宋体" charset="0"/>
                          <a:cs typeface="宋体" charset="0"/>
                        </a:rPr>
                        <a:t>5</a:t>
                      </a:r>
                      <a:r>
                        <a:rPr lang="en-US" sz="1400" b="1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)</a:t>
                      </a:r>
                      <a:endParaRPr lang="en-US" altLang="en-US" sz="1400" b="1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1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Teaching mode </a:t>
                      </a:r>
                      <a:endParaRPr lang="en-US" altLang="en-US" sz="1400" b="1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Monday, D1,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AM10</a:t>
                      </a: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:00-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12</a:t>
                      </a: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:00</a:t>
                      </a:r>
                      <a:endParaRPr lang="en-US" altLang="en-US" sz="1400" b="0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Onsite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TC-FG-2001</a:t>
                      </a:r>
                      <a:endParaRPr lang="en-US" altLang="en-US" sz="1400" b="0">
                        <a:latin typeface="宋体" charset="0"/>
                        <a:ea typeface="Arial" panose="020B0604020202090204" pitchFamily="34" charset="0"/>
                        <a:cs typeface="宋体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Wednesday, D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2</a:t>
                      </a: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,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AM10</a:t>
                      </a: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:00-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12</a:t>
                      </a: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:00</a:t>
                      </a:r>
                      <a:endParaRPr lang="en-US" altLang="en-US" sz="1400" b="0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Onsite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TC-FG-2001</a:t>
                      </a:r>
                      <a:endParaRPr lang="en-US" altLang="en-US" sz="1400" b="0">
                        <a:latin typeface="宋体" charset="0"/>
                        <a:ea typeface="Arial" panose="020B0604020202090204" pitchFamily="34" charset="0"/>
                        <a:cs typeface="宋体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695"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 u="sng">
                          <a:solidFill>
                            <a:srgbClr val="FF0000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Labs</a:t>
                      </a:r>
                      <a:endParaRPr lang="en-US" altLang="en-US" sz="1400" b="1" u="sng">
                        <a:solidFill>
                          <a:srgbClr val="FF0000"/>
                        </a:solidFill>
                        <a:uFill>
                          <a:solidFill>
                            <a:srgbClr val="000000"/>
                          </a:solidFill>
                        </a:u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1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Time (Week 1-5)</a:t>
                      </a:r>
                      <a:endParaRPr lang="en-US" altLang="en-US" sz="1400" b="1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1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Teaching mode</a:t>
                      </a:r>
                      <a:endParaRPr lang="en-US" altLang="en-US" sz="1400" b="1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Group1-Day1, Monday, PM13:00-15:00</a:t>
                      </a:r>
                      <a:endParaRPr lang="en-US" altLang="en-US" sz="1400" b="0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Onsite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TC-D-3001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Ziyu</a:t>
                      </a:r>
                      <a:endParaRPr lang="en-US" sz="1400" b="0">
                        <a:latin typeface="宋体" charset="0"/>
                        <a:cs typeface="宋体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Group2-Day1, Monday, PM 15:00-17:00</a:t>
                      </a:r>
                      <a:endParaRPr lang="en-US" altLang="en-US" sz="1400" b="0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Onsite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TC-D-3001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Bolin</a:t>
                      </a:r>
                      <a:endParaRPr lang="en-US" sz="1400" b="0">
                        <a:latin typeface="宋体" charset="0"/>
                        <a:cs typeface="宋体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Group3-Day1, Tuesday,PM 16:00-18:00</a:t>
                      </a:r>
                      <a:endParaRPr lang="en-US" altLang="en-US" sz="1400" b="0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Onsite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TC-D-3001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Jingxuan</a:t>
                      </a:r>
                      <a:endParaRPr lang="en-US" sz="1400" b="0">
                        <a:latin typeface="宋体" charset="0"/>
                        <a:cs typeface="宋体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Group1-Day2, Wednesday, PM 16:00-18:00</a:t>
                      </a:r>
                      <a:endParaRPr lang="en-US" altLang="en-US" sz="1400" b="0">
                        <a:solidFill>
                          <a:srgbClr val="FF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Onsite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TC-D-3001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Ziyu </a:t>
                      </a:r>
                      <a:endParaRPr lang="en-US" sz="1400" b="0">
                        <a:latin typeface="宋体" charset="0"/>
                        <a:cs typeface="宋体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Group2-Day2, Thursday, AM 9:00-11:00</a:t>
                      </a:r>
                      <a:endParaRPr lang="en-US" altLang="en-US" sz="1400" b="0">
                        <a:solidFill>
                          <a:srgbClr val="FF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Onsite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TC-D-3001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Bolin </a:t>
                      </a:r>
                      <a:endParaRPr lang="en-US" sz="1400" b="0">
                        <a:latin typeface="宋体" charset="0"/>
                        <a:cs typeface="宋体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Group3-Day2, Thursday, AM 11:00-13:00</a:t>
                      </a:r>
                      <a:endParaRPr lang="en-US" altLang="en-US" sz="1400" b="0">
                        <a:solidFill>
                          <a:srgbClr val="FF0000"/>
                        </a:solid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Onsite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TC-D-3001 </a:t>
                      </a:r>
                      <a:r>
                        <a:rPr lang="en-US" sz="1400">
                          <a:latin typeface="宋体" charset="0"/>
                          <a:cs typeface="宋体" charset="0"/>
                          <a:sym typeface="+mn-ea"/>
                        </a:rPr>
                        <a:t>Jingxuan</a:t>
                      </a:r>
                      <a:endParaRPr lang="en-US" altLang="en-US" sz="1400" b="0">
                        <a:latin typeface="宋体" charset="0"/>
                        <a:ea typeface="Arial" panose="020B0604020202090204" pitchFamily="34" charset="0"/>
                        <a:cs typeface="宋体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695"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 u="sng">
                          <a:solidFill>
                            <a:srgbClr val="FF0000"/>
                          </a:solidFill>
                          <a:uFill>
                            <a:solidFill>
                              <a:srgbClr val="000000"/>
                            </a:solidFill>
                          </a:uFill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Seminars</a:t>
                      </a:r>
                      <a:endParaRPr lang="en-US" altLang="en-US" sz="1400" b="1" u="sng">
                        <a:solidFill>
                          <a:srgbClr val="FF0000"/>
                        </a:solidFill>
                        <a:uFill>
                          <a:solidFill>
                            <a:srgbClr val="000000"/>
                          </a:solidFill>
                        </a:uFill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1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Time (Week 6)</a:t>
                      </a:r>
                      <a:endParaRPr lang="en-US" altLang="en-US" sz="1400" b="1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1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Teaching mode</a:t>
                      </a:r>
                      <a:endParaRPr lang="en-US" altLang="en-US" sz="1400" b="1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66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Monday,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AM10</a:t>
                      </a: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:00-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12</a:t>
                      </a: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:00</a:t>
                      </a:r>
                      <a:endParaRPr lang="en-US" altLang="en-US" sz="1400" b="0">
                        <a:latin typeface="Arial" panose="020B0604020202090204" pitchFamily="34" charset="0"/>
                        <a:ea typeface="Arial" panose="020B0604020202090204" pitchFamily="34" charset="0"/>
                        <a:cs typeface="Arial" panose="020B0604020202090204" pitchFamily="3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latin typeface="Arial" panose="020B0604020202090204" pitchFamily="34" charset="0"/>
                          <a:cs typeface="Arial" panose="020B0604020202090204" pitchFamily="34" charset="0"/>
                        </a:rPr>
                        <a:t>Onsite </a:t>
                      </a:r>
                      <a:r>
                        <a:rPr lang="en-US" sz="1400" b="0">
                          <a:latin typeface="宋体" charset="0"/>
                          <a:cs typeface="宋体" charset="0"/>
                        </a:rPr>
                        <a:t>TC-FG-2001</a:t>
                      </a:r>
                      <a:endParaRPr lang="en-US" altLang="en-US" sz="1400" b="0">
                        <a:latin typeface="宋体" charset="0"/>
                        <a:ea typeface="Arial" panose="020B0604020202090204" pitchFamily="34" charset="0"/>
                        <a:cs typeface="宋体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teaching plan</a:t>
            </a: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07771B2-D7F7-364E-B6F3-F7FE93606BCE}" type="slidenum">
              <a:rPr lang="en-US" smtClean="0"/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57200" y="819150"/>
            <a:ext cx="7651115" cy="41668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Module Leader &amp; </a:t>
            </a:r>
            <a:r>
              <a:rPr lang="en-US" dirty="0"/>
              <a:t>Co-teachers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200150"/>
            <a:ext cx="1800000" cy="1800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200150"/>
            <a:ext cx="1800000" cy="1800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1200150"/>
            <a:ext cx="1800000" cy="18000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3268345" y="3105150"/>
            <a:ext cx="2625725" cy="33909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marL="0" indent="0" algn="ctr"/>
            <a:r>
              <a:rPr lang="en-US" sz="1400" b="0" i="1">
                <a:latin typeface="Arial" panose="020B0604020202090204" pitchFamily="34" charset="0"/>
                <a:cs typeface="宋体" charset="0"/>
              </a:rPr>
              <a:t>Dr. Md Maruf Hasan</a:t>
            </a:r>
            <a:endParaRPr 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MdMaruf.Hasan@xjtlu.edu.cn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TC-D-5009,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Tuesday 1400-1600 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(by appointment)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552450" y="3105150"/>
            <a:ext cx="2371725" cy="33909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marL="0" indent="0" algn="ctr"/>
            <a:r>
              <a:rPr lang="en-US" sz="1400" b="0" i="1">
                <a:latin typeface="Arial" panose="020B0604020202090204" pitchFamily="34" charset="0"/>
                <a:cs typeface="宋体" charset="0"/>
              </a:rPr>
              <a:t>Dr. Huakang Li</a:t>
            </a:r>
            <a:endParaRPr 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huakang.li@xjtlu.edu.cn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TC-D-5025 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Monday 15:00 - 17:00, Wednesday 13:00 - 15:00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 (by appointment) 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5894070" y="3105150"/>
            <a:ext cx="2625725" cy="33909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marL="0" indent="0" algn="ctr"/>
            <a:r>
              <a:rPr lang="en-US" sz="1400" b="0" i="1">
                <a:latin typeface="Arial" panose="020B0604020202090204" pitchFamily="34" charset="0"/>
                <a:cs typeface="宋体" charset="0"/>
              </a:rPr>
              <a:t>Dr. Qi Chen</a:t>
            </a:r>
            <a:endParaRPr 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Qi.Chen02@xjtlu.edu.cn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TC-D-5007 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Tuesday 14:00 - 16:00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 Thursday 14:00 - 16:00 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400" b="0" i="1">
                <a:latin typeface="Arial" panose="020B0604020202090204" pitchFamily="34" charset="0"/>
                <a:cs typeface="宋体" charset="0"/>
              </a:rPr>
              <a:t>(by appointment)</a:t>
            </a:r>
            <a:endParaRPr lang="en-US" altLang="en-US" sz="1400" b="0" i="1">
              <a:latin typeface="Arial" panose="020B0604020202090204" pitchFamily="34" charset="0"/>
              <a:cs typeface="宋体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Teaching Assistant</a:t>
            </a:r>
            <a:r>
              <a:rPr lang="en-US" dirty="0"/>
              <a:t>s</a:t>
            </a:r>
            <a:endParaRPr lang="en-US" dirty="0"/>
          </a:p>
        </p:txBody>
      </p:sp>
      <p:sp>
        <p:nvSpPr>
          <p:cNvPr id="100" name="文本框 99"/>
          <p:cNvSpPr txBox="1"/>
          <p:nvPr/>
        </p:nvSpPr>
        <p:spPr>
          <a:xfrm>
            <a:off x="2381250" y="2452370"/>
            <a:ext cx="2625725" cy="33909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marL="0" indent="0" algn="ctr"/>
            <a:r>
              <a:rPr lang="en-US" sz="1200" b="0" i="1">
                <a:latin typeface="Arial" panose="020B0604020202090204" pitchFamily="34" charset="0"/>
                <a:cs typeface="宋体" charset="0"/>
              </a:rPr>
              <a:t>Bolin Ren</a:t>
            </a:r>
            <a:endParaRPr lang="en-US" sz="12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200" b="0" i="1">
                <a:latin typeface="Arial" panose="020B0604020202090204" pitchFamily="34" charset="0"/>
                <a:cs typeface="宋体" charset="0"/>
              </a:rPr>
              <a:t>bolin.ren19@student.xjtlu.edu.cn</a:t>
            </a:r>
            <a:endParaRPr lang="en-US" altLang="en-US" sz="1200" b="0" i="1">
              <a:latin typeface="Arial" panose="020B0604020202090204" pitchFamily="34" charset="0"/>
              <a:cs typeface="宋体" charset="0"/>
            </a:endParaRPr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22860" y="2452370"/>
            <a:ext cx="2621915" cy="33909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marL="0" indent="0" algn="ctr"/>
            <a:r>
              <a:rPr lang="en-US" sz="1200" b="0" i="1">
                <a:latin typeface="Arial" panose="020B0604020202090204" pitchFamily="34" charset="0"/>
                <a:cs typeface="宋体" charset="0"/>
              </a:rPr>
              <a:t>Jingxuan Liu</a:t>
            </a:r>
            <a:endParaRPr lang="en-US" sz="12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200" b="0" i="1">
                <a:latin typeface="Arial" panose="020B0604020202090204" pitchFamily="34" charset="0"/>
                <a:cs typeface="宋体" charset="0"/>
              </a:rPr>
              <a:t>jingxuan.liu19@student.xjtlu.edu.cn</a:t>
            </a:r>
            <a:endParaRPr lang="en-US" altLang="en-US" sz="1200" b="0" i="1">
              <a:latin typeface="Arial" panose="020B0604020202090204" pitchFamily="34" charset="0"/>
              <a:cs typeface="宋体" charset="0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4610735" y="2452370"/>
            <a:ext cx="2690495" cy="33909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marL="0" indent="0" algn="ctr"/>
            <a:r>
              <a:rPr lang="en-US" sz="1200" b="0" i="1">
                <a:latin typeface="Arial" panose="020B0604020202090204" pitchFamily="34" charset="0"/>
                <a:cs typeface="宋体" charset="0"/>
              </a:rPr>
              <a:t>Ziyu Ye</a:t>
            </a:r>
            <a:endParaRPr lang="en-US" sz="12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200" b="0" i="1">
                <a:latin typeface="Arial" panose="020B0604020202090204" pitchFamily="34" charset="0"/>
                <a:cs typeface="宋体" charset="0"/>
              </a:rPr>
              <a:t>ziyu.ye19@student.xjtlu.edu.cn</a:t>
            </a:r>
            <a:endParaRPr lang="en-US" altLang="en-US" sz="1200" b="0" i="1">
              <a:latin typeface="Arial" panose="020B0604020202090204" pitchFamily="34" charset="0"/>
              <a:cs typeface="宋体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3751580" y="4172585"/>
            <a:ext cx="2625725" cy="33909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marL="0" indent="0" algn="ctr"/>
            <a:r>
              <a:rPr lang="en-US" sz="1200" b="0" i="1">
                <a:latin typeface="Arial" panose="020B0604020202090204" pitchFamily="34" charset="0"/>
                <a:cs typeface="宋体" charset="0"/>
              </a:rPr>
              <a:t>Tieming Li</a:t>
            </a:r>
            <a:endParaRPr lang="en-US" sz="12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200" b="0" i="1">
                <a:latin typeface="Arial" panose="020B0604020202090204" pitchFamily="34" charset="0"/>
                <a:cs typeface="宋体" charset="0"/>
              </a:rPr>
              <a:t>tieming.li24@student.xjtlu.edu.cn</a:t>
            </a:r>
            <a:endParaRPr lang="en-US" altLang="en-US" sz="1200" b="0" i="1">
              <a:latin typeface="Arial" panose="020B0604020202090204" pitchFamily="34" charset="0"/>
              <a:cs typeface="宋体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70660" y="4172585"/>
            <a:ext cx="2621915" cy="33909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marL="0" indent="0" algn="ctr"/>
            <a:r>
              <a:rPr lang="en-US" sz="1200" b="0" i="1">
                <a:latin typeface="Arial" panose="020B0604020202090204" pitchFamily="34" charset="0"/>
                <a:cs typeface="宋体" charset="0"/>
              </a:rPr>
              <a:t>Yuqi He</a:t>
            </a:r>
            <a:endParaRPr lang="en-US" sz="12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200" b="0" i="1">
                <a:latin typeface="Arial" panose="020B0604020202090204" pitchFamily="34" charset="0"/>
                <a:cs typeface="宋体" charset="0"/>
              </a:rPr>
              <a:t>yuqi.he24@student.xjtlu.edu.cn</a:t>
            </a:r>
            <a:endParaRPr lang="en-US" altLang="en-US" sz="1200" b="0" i="1">
              <a:latin typeface="Arial" panose="020B0604020202090204" pitchFamily="34" charset="0"/>
              <a:cs typeface="宋体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6130925" y="4171950"/>
            <a:ext cx="2690495" cy="33909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marL="0" indent="0" algn="ctr"/>
            <a:r>
              <a:rPr lang="en-US" sz="1200" b="0" i="1">
                <a:latin typeface="Arial" panose="020B0604020202090204" pitchFamily="34" charset="0"/>
                <a:cs typeface="宋体" charset="0"/>
              </a:rPr>
              <a:t>Zimo Wang</a:t>
            </a:r>
            <a:endParaRPr lang="en-US" sz="1200" b="0" i="1">
              <a:latin typeface="Arial" panose="020B0604020202090204" pitchFamily="34" charset="0"/>
              <a:cs typeface="宋体" charset="0"/>
            </a:endParaRPr>
          </a:p>
          <a:p>
            <a:pPr marL="0" indent="0" algn="ctr"/>
            <a:r>
              <a:rPr lang="en-US" altLang="en-US" sz="1200" b="0" i="1">
                <a:latin typeface="Arial" panose="020B0604020202090204" pitchFamily="34" charset="0"/>
                <a:cs typeface="宋体" charset="0"/>
              </a:rPr>
              <a:t>zimo.wang24@student.xjtlu.edu.cn</a:t>
            </a:r>
            <a:endParaRPr lang="en-US" altLang="en-US" sz="1200" b="0" i="1">
              <a:latin typeface="Arial" panose="020B0604020202090204" pitchFamily="34" charset="0"/>
              <a:cs typeface="宋体" charset="0"/>
            </a:endParaRPr>
          </a:p>
        </p:txBody>
      </p:sp>
      <p:pic>
        <p:nvPicPr>
          <p:cNvPr id="10" name="图片 9" descr="WechatIMG457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1054735"/>
            <a:ext cx="989877" cy="1440000"/>
          </a:xfrm>
          <a:prstGeom prst="rect">
            <a:avLst/>
          </a:prstGeom>
        </p:spPr>
      </p:pic>
      <p:pic>
        <p:nvPicPr>
          <p:cNvPr id="11" name="图片 10" descr="33031725334688_.pic"/>
          <p:cNvPicPr>
            <a:picLocks noChangeAspect="1"/>
          </p:cNvPicPr>
          <p:nvPr/>
        </p:nvPicPr>
        <p:blipFill>
          <a:blip r:embed="rId7"/>
          <a:srcRect l="1845" r="13796"/>
          <a:stretch>
            <a:fillRect/>
          </a:stretch>
        </p:blipFill>
        <p:spPr>
          <a:xfrm>
            <a:off x="5410200" y="1015365"/>
            <a:ext cx="1219200" cy="1440180"/>
          </a:xfrm>
          <a:prstGeom prst="rect">
            <a:avLst/>
          </a:prstGeom>
        </p:spPr>
      </p:pic>
      <p:pic>
        <p:nvPicPr>
          <p:cNvPr id="2" name="图片 1" descr="1351725338738_.pic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81985" y="1054735"/>
            <a:ext cx="984995" cy="1440000"/>
          </a:xfrm>
          <a:prstGeom prst="rect">
            <a:avLst/>
          </a:prstGeom>
        </p:spPr>
      </p:pic>
      <p:pic>
        <p:nvPicPr>
          <p:cNvPr id="5" name="图片 4" descr="Zimo Wang+MSc Artificial Intelligence 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34200" y="2917190"/>
            <a:ext cx="946785" cy="1254760"/>
          </a:xfrm>
          <a:prstGeom prst="rect">
            <a:avLst/>
          </a:prstGeom>
        </p:spPr>
      </p:pic>
      <p:pic>
        <p:nvPicPr>
          <p:cNvPr id="12" name="图片 11" descr="微信图片_2023032422210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86000" y="2876550"/>
            <a:ext cx="914400" cy="1296035"/>
          </a:xfrm>
          <a:prstGeom prst="rect">
            <a:avLst/>
          </a:prstGeom>
        </p:spPr>
      </p:pic>
      <p:pic>
        <p:nvPicPr>
          <p:cNvPr id="14" name="图片 13" descr="李铁铭照片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5800" y="2876550"/>
            <a:ext cx="962025" cy="1347470"/>
          </a:xfrm>
          <a:prstGeom prst="rect">
            <a:avLst/>
          </a:prstGeom>
        </p:spPr>
      </p:pic>
      <p:pic>
        <p:nvPicPr>
          <p:cNvPr id="16" name="图片 15" descr="14121725611407_.pic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43800" y="1015365"/>
            <a:ext cx="1104265" cy="137604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6856095" y="2419350"/>
            <a:ext cx="247967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1400">
                <a:latin typeface="Times New Roman Regular" panose="02020503050405090304" charset="0"/>
                <a:cs typeface="Times New Roman Regular" panose="02020503050405090304" charset="0"/>
                <a:sym typeface="+mn-ea"/>
              </a:rPr>
              <a:t>biwen.meng</a:t>
            </a:r>
            <a:endParaRPr lang="zh-CN" altLang="en-US" sz="14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algn="ctr"/>
            <a:r>
              <a:rPr lang="zh-CN" altLang="en-US" sz="1400">
                <a:latin typeface="Times New Roman Regular" panose="02020503050405090304" charset="0"/>
                <a:cs typeface="Times New Roman Regular" panose="02020503050405090304" charset="0"/>
              </a:rPr>
              <a:t>biwen.meng22@xjtlu.edu.cn</a:t>
            </a:r>
            <a:endParaRPr lang="zh-CN" altLang="en-US" sz="14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TA </a:t>
            </a:r>
            <a:r>
              <a:rPr lang="en-US" dirty="0"/>
              <a:t>Supporting</a:t>
            </a:r>
            <a:endParaRPr lang="en-US" dirty="0"/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495300" y="742950"/>
            <a:ext cx="8153400" cy="4114800"/>
          </a:xfrm>
        </p:spPr>
        <p:txBody>
          <a:bodyPr/>
          <a:p>
            <a:pPr algn="just"/>
            <a:r>
              <a:rPr lang="en-US" altLang="zh-CN" sz="2000">
                <a:sym typeface="+mn-ea"/>
              </a:rPr>
              <a:t>Lab Section:</a:t>
            </a:r>
            <a:endParaRPr lang="en-US" altLang="zh-CN" sz="2000"/>
          </a:p>
          <a:p>
            <a:pPr lvl="1"/>
            <a:r>
              <a:rPr lang="en-US" altLang="zh-CN" sz="2000">
                <a:sym typeface="+mn-ea"/>
              </a:rPr>
              <a:t>Lab Day 1:  1 Teacher + 1 TA</a:t>
            </a:r>
            <a:endParaRPr lang="en-US" altLang="zh-CN" sz="2000"/>
          </a:p>
          <a:p>
            <a:pPr lvl="1"/>
            <a:r>
              <a:rPr lang="en-US" altLang="zh-CN" sz="2000">
                <a:sym typeface="+mn-ea"/>
              </a:rPr>
              <a:t>Lab Day 2:  2 TAs</a:t>
            </a:r>
            <a:endParaRPr lang="en-US" altLang="zh-CN" sz="2000"/>
          </a:p>
          <a:p>
            <a:pPr algn="just"/>
            <a:endParaRPr lang="en-US" altLang="zh-CN" sz="2000"/>
          </a:p>
          <a:p>
            <a:pPr algn="just"/>
            <a:r>
              <a:rPr lang="en-US" altLang="zh-CN" sz="2000">
                <a:sym typeface="+mn-ea"/>
              </a:rPr>
              <a:t>Long Time Supporting</a:t>
            </a:r>
            <a:endParaRPr lang="en-US" altLang="zh-CN" sz="2000"/>
          </a:p>
          <a:p>
            <a:pPr lvl="1"/>
            <a:r>
              <a:rPr lang="en-US" sz="2000"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Friday</a:t>
            </a:r>
            <a:r>
              <a:rPr lang="en-US" altLang="zh-CN" sz="2000">
                <a:sym typeface="+mn-ea"/>
              </a:rPr>
              <a:t> 13:00-18:00</a:t>
            </a:r>
            <a:endParaRPr lang="en-US" altLang="zh-CN" sz="2000"/>
          </a:p>
          <a:p>
            <a:pPr lvl="1"/>
            <a:r>
              <a:rPr lang="en-US" altLang="zh-CN" sz="2000">
                <a:sym typeface="+mn-ea"/>
              </a:rPr>
              <a:t>Location: D-3008 Meeting </a:t>
            </a:r>
            <a:r>
              <a:rPr lang="en-US" altLang="zh-CN" sz="2000">
                <a:sym typeface="+mn-ea"/>
              </a:rPr>
              <a:t>Room</a:t>
            </a:r>
            <a:endParaRPr lang="en-US" altLang="zh-CN" sz="2000"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28600" y="209238"/>
            <a:ext cx="7543800" cy="680397"/>
          </a:xfrm>
        </p:spPr>
        <p:txBody>
          <a:bodyPr/>
          <a:lstStyle/>
          <a:p>
            <a:pPr algn="l"/>
            <a:r>
              <a:rPr lang="en-US" dirty="0"/>
              <a:t>Educational Aims of the Module</a:t>
            </a:r>
            <a:endParaRPr lang="en-US" dirty="0"/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495300" y="742950"/>
            <a:ext cx="8153400" cy="4114800"/>
          </a:xfrm>
        </p:spPr>
        <p:txBody>
          <a:bodyPr/>
          <a:lstStyle/>
          <a:p>
            <a:pPr algn="just"/>
            <a:r>
              <a:rPr lang="en-US" dirty="0"/>
              <a:t>This module aims to introduce the essential principles of Natural Language Processing (NLP), covering </a:t>
            </a:r>
            <a:r>
              <a:rPr lang="en-US" dirty="0">
                <a:solidFill>
                  <a:srgbClr val="FF0000"/>
                </a:solidFill>
              </a:rPr>
              <a:t>techniques, algorithms, and applications</a:t>
            </a:r>
            <a:r>
              <a:rPr lang="en-US" dirty="0"/>
              <a:t>. </a:t>
            </a:r>
            <a:endParaRPr lang="en-US" dirty="0"/>
          </a:p>
          <a:p>
            <a:pPr algn="just"/>
            <a:r>
              <a:rPr lang="en-US" dirty="0"/>
              <a:t>The goal is to provide a solid foundation for understanding how computers can process and understand human language. </a:t>
            </a:r>
            <a:endParaRPr lang="en-US" dirty="0"/>
          </a:p>
          <a:p>
            <a:pPr algn="just"/>
            <a:r>
              <a:rPr lang="en-US" dirty="0"/>
              <a:t>Students will delve into both basic </a:t>
            </a:r>
            <a:r>
              <a:rPr lang="en-US" dirty="0">
                <a:solidFill>
                  <a:srgbClr val="FF0000"/>
                </a:solidFill>
              </a:rPr>
              <a:t>concepts and techniques</a:t>
            </a:r>
            <a:r>
              <a:rPr lang="en-US" dirty="0"/>
              <a:t> used in NLP, gaining experience of applying NLP models and techniques to solve real-world problems.</a:t>
            </a:r>
            <a:endParaRPr lang="en-US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TABLE_ENDDRAG_ORIGIN_RECT" val="635*108"/>
  <p:tag name="TABLE_ENDDRAG_RECT" val="43*190*635*108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TABLE_ENDDRAG_ORIGIN_RECT" val="636*299"/>
  <p:tag name="TABLE_ENDDRAG_RECT" val="43*70*636*299"/>
</p:tagLst>
</file>

<file path=ppt/tags/tag13.xml><?xml version="1.0" encoding="utf-8"?>
<p:tagLst xmlns:p="http://schemas.openxmlformats.org/presentationml/2006/main">
  <p:tag name="TABLE_ENDDRAG_ORIGIN_RECT" val="618*200"/>
  <p:tag name="TABLE_ENDDRAG_RECT" val="59*89*618*200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TABLE_ENDDRAG_ORIGIN_RECT" val="610*78"/>
  <p:tag name="TABLE_ENDDRAG_RECT" val="66*70*610*78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Theme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7434</Words>
  <Application>WPS 演示</Application>
  <PresentationFormat>全屏显示(16:9)</PresentationFormat>
  <Paragraphs>455</Paragraphs>
  <Slides>17</Slides>
  <Notes>15</Notes>
  <HiddenSlides>0</HiddenSlides>
  <MMClips>1</MMClips>
  <ScaleCrop>false</ScaleCrop>
  <HeadingPairs>
    <vt:vector size="6" baseType="variant">
      <vt:variant>
        <vt:lpstr>已用的字体</vt:lpstr>
      </vt:variant>
      <vt:variant>
        <vt:i4>28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47" baseType="lpstr">
      <vt:lpstr>Arial</vt:lpstr>
      <vt:lpstr>宋体</vt:lpstr>
      <vt:lpstr>Wingdings</vt:lpstr>
      <vt:lpstr>Lucida Sans</vt:lpstr>
      <vt:lpstr>苹方-简</vt:lpstr>
      <vt:lpstr>MS PGothic</vt:lpstr>
      <vt:lpstr>Calibri</vt:lpstr>
      <vt:lpstr>Helvetica Neue</vt:lpstr>
      <vt:lpstr>Helvetica Neue UltraLight</vt:lpstr>
      <vt:lpstr>Times New Roman</vt:lpstr>
      <vt:lpstr>Arial</vt:lpstr>
      <vt:lpstr>Times New Roman Regular</vt:lpstr>
      <vt:lpstr>MS PGothic</vt:lpstr>
      <vt:lpstr>冬青黑体简体中文</vt:lpstr>
      <vt:lpstr>Tahoma</vt:lpstr>
      <vt:lpstr>DIN-Regular</vt:lpstr>
      <vt:lpstr>Thonburi</vt:lpstr>
      <vt:lpstr>宋体</vt:lpstr>
      <vt:lpstr>汉仪书宋二KW</vt:lpstr>
      <vt:lpstr>PMingLiU</vt:lpstr>
      <vt:lpstr>宋体-繁</vt:lpstr>
      <vt:lpstr>Wingdings</vt:lpstr>
      <vt:lpstr>Calibri</vt:lpstr>
      <vt:lpstr>微软雅黑</vt:lpstr>
      <vt:lpstr>汉仪旗黑</vt:lpstr>
      <vt:lpstr>Arial Unicode MS</vt:lpstr>
      <vt:lpstr>Calibri Light</vt:lpstr>
      <vt:lpstr>DIN-Regular</vt:lpstr>
      <vt:lpstr>Retrospect</vt:lpstr>
      <vt:lpstr>Default Theme</vt:lpstr>
      <vt:lpstr>Natural Language Processing DTS305TC</vt:lpstr>
      <vt:lpstr>Brief Introduction to the Module</vt:lpstr>
      <vt:lpstr>Key Module Information</vt:lpstr>
      <vt:lpstr>Delivery Schedule</vt:lpstr>
      <vt:lpstr>teaching plan</vt:lpstr>
      <vt:lpstr>Module Leader &amp; Co-teachers</vt:lpstr>
      <vt:lpstr>Teaching Assistants</vt:lpstr>
      <vt:lpstr>TA Supporting</vt:lpstr>
      <vt:lpstr>Educational Aims of the Module</vt:lpstr>
      <vt:lpstr>Learning Outcomes</vt:lpstr>
      <vt:lpstr>Assessment Details</vt:lpstr>
      <vt:lpstr>Grouping information</vt:lpstr>
      <vt:lpstr>Methods of Learning and Teaching</vt:lpstr>
      <vt:lpstr>Syllabus and Teaching Plan</vt:lpstr>
      <vt:lpstr>Lab schedule &amp; seminar</vt:lpstr>
      <vt:lpstr>optional textbook</vt:lpstr>
      <vt:lpstr>PowerPoint 演示文稿</vt:lpstr>
    </vt:vector>
  </TitlesOfParts>
  <Company>Stanford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Extraction</dc:title>
  <dc:creator>Christopher Manning</dc:creator>
  <cp:lastModifiedBy>华康</cp:lastModifiedBy>
  <cp:revision>382</cp:revision>
  <cp:lastPrinted>2024-09-09T01:50:58Z</cp:lastPrinted>
  <dcterms:created xsi:type="dcterms:W3CDTF">2024-09-09T01:50:58Z</dcterms:created>
  <dcterms:modified xsi:type="dcterms:W3CDTF">2024-09-09T01:50:58Z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7F674F714E0CF6726805D0666F15DC9A_42</vt:lpwstr>
  </property>
  <property fmtid="{D5CDD505-2E9C-101B-9397-08002B2CF9AE}" pid="3" name="KSOProductBuildVer">
    <vt:lpwstr>2052-6.7.1.8828</vt:lpwstr>
  </property>
</Properties>
</file>

<file path=docProps/thumbnail.jpeg>
</file>